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257" r:id="rId3"/>
    <p:sldId id="345" r:id="rId4"/>
    <p:sldId id="350" r:id="rId5"/>
    <p:sldId id="346" r:id="rId6"/>
    <p:sldId id="347" r:id="rId7"/>
    <p:sldId id="394" r:id="rId8"/>
    <p:sldId id="395" r:id="rId9"/>
    <p:sldId id="392" r:id="rId10"/>
    <p:sldId id="393" r:id="rId11"/>
    <p:sldId id="396" r:id="rId12"/>
    <p:sldId id="355" r:id="rId13"/>
    <p:sldId id="397" r:id="rId14"/>
    <p:sldId id="356" r:id="rId15"/>
    <p:sldId id="398" r:id="rId16"/>
    <p:sldId id="399" r:id="rId17"/>
    <p:sldId id="400" r:id="rId18"/>
    <p:sldId id="353" r:id="rId19"/>
    <p:sldId id="402" r:id="rId20"/>
    <p:sldId id="401" r:id="rId21"/>
    <p:sldId id="403" r:id="rId22"/>
    <p:sldId id="354" r:id="rId23"/>
    <p:sldId id="369" r:id="rId24"/>
    <p:sldId id="351" r:id="rId25"/>
    <p:sldId id="404" r:id="rId26"/>
    <p:sldId id="352" r:id="rId27"/>
    <p:sldId id="357" r:id="rId28"/>
    <p:sldId id="405" r:id="rId29"/>
    <p:sldId id="406" r:id="rId30"/>
    <p:sldId id="358" r:id="rId31"/>
    <p:sldId id="361" r:id="rId32"/>
    <p:sldId id="362" r:id="rId33"/>
    <p:sldId id="370" r:id="rId34"/>
    <p:sldId id="409" r:id="rId35"/>
    <p:sldId id="410" r:id="rId36"/>
    <p:sldId id="359" r:id="rId37"/>
    <p:sldId id="360" r:id="rId38"/>
    <p:sldId id="411" r:id="rId39"/>
    <p:sldId id="413" r:id="rId40"/>
    <p:sldId id="363" r:id="rId41"/>
    <p:sldId id="364" r:id="rId42"/>
    <p:sldId id="368" r:id="rId43"/>
    <p:sldId id="412" r:id="rId44"/>
    <p:sldId id="414" r:id="rId45"/>
    <p:sldId id="415" r:id="rId46"/>
    <p:sldId id="365" r:id="rId47"/>
    <p:sldId id="366" r:id="rId48"/>
    <p:sldId id="367" r:id="rId49"/>
    <p:sldId id="371" r:id="rId50"/>
    <p:sldId id="372" r:id="rId51"/>
    <p:sldId id="373" r:id="rId52"/>
    <p:sldId id="416" r:id="rId53"/>
    <p:sldId id="417" r:id="rId54"/>
    <p:sldId id="374" r:id="rId55"/>
    <p:sldId id="375" r:id="rId56"/>
    <p:sldId id="376" r:id="rId57"/>
    <p:sldId id="377" r:id="rId58"/>
    <p:sldId id="378" r:id="rId59"/>
    <p:sldId id="379" r:id="rId60"/>
    <p:sldId id="380" r:id="rId61"/>
    <p:sldId id="381" r:id="rId62"/>
    <p:sldId id="382" r:id="rId63"/>
    <p:sldId id="383" r:id="rId64"/>
    <p:sldId id="384" r:id="rId65"/>
    <p:sldId id="391" r:id="rId66"/>
    <p:sldId id="385" r:id="rId67"/>
    <p:sldId id="386" r:id="rId68"/>
    <p:sldId id="387" r:id="rId69"/>
    <p:sldId id="388" r:id="rId70"/>
    <p:sldId id="389" r:id="rId71"/>
    <p:sldId id="390" r:id="rId72"/>
    <p:sldId id="407" r:id="rId73"/>
    <p:sldId id="408"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550"/>
    <p:restoredTop sz="86289"/>
  </p:normalViewPr>
  <p:slideViewPr>
    <p:cSldViewPr snapToGrid="0" snapToObjects="1">
      <p:cViewPr varScale="1">
        <p:scale>
          <a:sx n="70" d="100"/>
          <a:sy n="70" d="100"/>
        </p:scale>
        <p:origin x="208" y="392"/>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1"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AB5F3-042F-9C41-8735-1D6D416E90A8}" type="datetimeFigureOut">
              <a:rPr lang="en-US" smtClean="0"/>
              <a:t>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4DE3A0-9890-F045-89E7-4468AAAA3E14}" type="slidenum">
              <a:rPr lang="en-US" smtClean="0"/>
              <a:t>‹#›</a:t>
            </a:fld>
            <a:endParaRPr lang="en-US"/>
          </a:p>
        </p:txBody>
      </p:sp>
    </p:spTree>
    <p:extLst>
      <p:ext uri="{BB962C8B-B14F-4D97-AF65-F5344CB8AC3E}">
        <p14:creationId xmlns:p14="http://schemas.microsoft.com/office/powerpoint/2010/main" val="1450506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DE3A0-9890-F045-89E7-4468AAAA3E14}" type="slidenum">
              <a:rPr lang="en-US" smtClean="0"/>
              <a:t>1</a:t>
            </a:fld>
            <a:endParaRPr lang="en-US"/>
          </a:p>
        </p:txBody>
      </p:sp>
    </p:spTree>
    <p:extLst>
      <p:ext uri="{BB962C8B-B14F-4D97-AF65-F5344CB8AC3E}">
        <p14:creationId xmlns:p14="http://schemas.microsoft.com/office/powerpoint/2010/main" val="3618397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DE3A0-9890-F045-89E7-4468AAAA3E14}" type="slidenum">
              <a:rPr lang="en-US" smtClean="0"/>
              <a:t>26</a:t>
            </a:fld>
            <a:endParaRPr lang="en-US"/>
          </a:p>
        </p:txBody>
      </p:sp>
    </p:spTree>
    <p:extLst>
      <p:ext uri="{BB962C8B-B14F-4D97-AF65-F5344CB8AC3E}">
        <p14:creationId xmlns:p14="http://schemas.microsoft.com/office/powerpoint/2010/main" val="3947448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includes my data from ATP stock found in lab and is in nM</a:t>
            </a:r>
          </a:p>
        </p:txBody>
      </p:sp>
      <p:sp>
        <p:nvSpPr>
          <p:cNvPr id="4" name="Slide Number Placeholder 3"/>
          <p:cNvSpPr>
            <a:spLocks noGrp="1"/>
          </p:cNvSpPr>
          <p:nvPr>
            <p:ph type="sldNum" sz="quarter" idx="5"/>
          </p:nvPr>
        </p:nvSpPr>
        <p:spPr/>
        <p:txBody>
          <a:bodyPr/>
          <a:lstStyle/>
          <a:p>
            <a:fld id="{504DE3A0-9890-F045-89E7-4468AAAA3E14}" type="slidenum">
              <a:rPr lang="en-US" smtClean="0"/>
              <a:t>30</a:t>
            </a:fld>
            <a:endParaRPr lang="en-US"/>
          </a:p>
        </p:txBody>
      </p:sp>
    </p:spTree>
    <p:extLst>
      <p:ext uri="{BB962C8B-B14F-4D97-AF65-F5344CB8AC3E}">
        <p14:creationId xmlns:p14="http://schemas.microsoft.com/office/powerpoint/2010/main" val="496081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Buffer alone with </a:t>
            </a:r>
            <a:r>
              <a:rPr lang="en-US" dirty="0" err="1"/>
              <a:t>dna</a:t>
            </a:r>
            <a:r>
              <a:rPr lang="en-US" dirty="0"/>
              <a:t> seems to have some pH changing stuff going on, is this systematic? Does this happen continuously?? Or just when the buffer is transferred?? Should see what happens with ATP over time in buffer alone.</a:t>
            </a:r>
          </a:p>
          <a:p>
            <a:r>
              <a:rPr lang="en-US" dirty="0"/>
              <a:t>Buffer extract and buffer extract </a:t>
            </a:r>
            <a:r>
              <a:rPr lang="en-US" dirty="0" err="1"/>
              <a:t>dna</a:t>
            </a:r>
            <a:r>
              <a:rPr lang="en-US" dirty="0"/>
              <a:t> have the same </a:t>
            </a:r>
            <a:r>
              <a:rPr lang="en-US" dirty="0" err="1"/>
              <a:t>diference</a:t>
            </a:r>
            <a:r>
              <a:rPr lang="en-US" dirty="0"/>
              <a:t>, pretty similar, DNA doesn’t have that much of difference. But DNA is consistently a bit lower, interesting, didn’t Manisha see that with her data too for pH</a:t>
            </a:r>
          </a:p>
          <a:p>
            <a:r>
              <a:rPr lang="en-US" dirty="0"/>
              <a:t>Negative control and no energy are at the bottom. No ATP in just extract and DNA</a:t>
            </a:r>
          </a:p>
          <a:p>
            <a:endParaRPr lang="en-US" dirty="0"/>
          </a:p>
        </p:txBody>
      </p:sp>
      <p:sp>
        <p:nvSpPr>
          <p:cNvPr id="4" name="Slide Number Placeholder 3"/>
          <p:cNvSpPr>
            <a:spLocks noGrp="1"/>
          </p:cNvSpPr>
          <p:nvPr>
            <p:ph type="sldNum" sz="quarter" idx="5"/>
          </p:nvPr>
        </p:nvSpPr>
        <p:spPr/>
        <p:txBody>
          <a:bodyPr/>
          <a:lstStyle/>
          <a:p>
            <a:fld id="{504DE3A0-9890-F045-89E7-4468AAAA3E14}" type="slidenum">
              <a:rPr lang="en-US" smtClean="0"/>
              <a:t>34</a:t>
            </a:fld>
            <a:endParaRPr lang="en-US"/>
          </a:p>
        </p:txBody>
      </p:sp>
    </p:spTree>
    <p:extLst>
      <p:ext uri="{BB962C8B-B14F-4D97-AF65-F5344CB8AC3E}">
        <p14:creationId xmlns:p14="http://schemas.microsoft.com/office/powerpoint/2010/main" val="2312845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4DE3A0-9890-F045-89E7-4468AAAA3E14}" type="slidenum">
              <a:rPr lang="en-US" smtClean="0"/>
              <a:t>37</a:t>
            </a:fld>
            <a:endParaRPr lang="en-US"/>
          </a:p>
        </p:txBody>
      </p:sp>
    </p:spTree>
    <p:extLst>
      <p:ext uri="{BB962C8B-B14F-4D97-AF65-F5344CB8AC3E}">
        <p14:creationId xmlns:p14="http://schemas.microsoft.com/office/powerpoint/2010/main" val="741933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more </a:t>
            </a:r>
            <a:r>
              <a:rPr lang="en-US" dirty="0" err="1"/>
              <a:t>atp</a:t>
            </a:r>
            <a:r>
              <a:rPr lang="en-US" dirty="0"/>
              <a:t> doesn’t seem to increase steady state values</a:t>
            </a:r>
          </a:p>
          <a:p>
            <a:r>
              <a:rPr lang="en-US" dirty="0">
                <a:solidFill>
                  <a:srgbClr val="FF0000"/>
                </a:solidFill>
              </a:rPr>
              <a:t>Check slopes</a:t>
            </a:r>
          </a:p>
        </p:txBody>
      </p:sp>
      <p:sp>
        <p:nvSpPr>
          <p:cNvPr id="4" name="Slide Number Placeholder 3"/>
          <p:cNvSpPr>
            <a:spLocks noGrp="1"/>
          </p:cNvSpPr>
          <p:nvPr>
            <p:ph type="sldNum" sz="quarter" idx="5"/>
          </p:nvPr>
        </p:nvSpPr>
        <p:spPr/>
        <p:txBody>
          <a:bodyPr/>
          <a:lstStyle/>
          <a:p>
            <a:fld id="{504DE3A0-9890-F045-89E7-4468AAAA3E14}" type="slidenum">
              <a:rPr lang="en-US" smtClean="0"/>
              <a:t>38</a:t>
            </a:fld>
            <a:endParaRPr lang="en-US"/>
          </a:p>
        </p:txBody>
      </p:sp>
    </p:spTree>
    <p:extLst>
      <p:ext uri="{BB962C8B-B14F-4D97-AF65-F5344CB8AC3E}">
        <p14:creationId xmlns:p14="http://schemas.microsoft.com/office/powerpoint/2010/main" val="2822758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4DE3A0-9890-F045-89E7-4468AAAA3E14}" type="slidenum">
              <a:rPr lang="en-US" smtClean="0"/>
              <a:t>43</a:t>
            </a:fld>
            <a:endParaRPr lang="en-US"/>
          </a:p>
        </p:txBody>
      </p:sp>
    </p:spTree>
    <p:extLst>
      <p:ext uri="{BB962C8B-B14F-4D97-AF65-F5344CB8AC3E}">
        <p14:creationId xmlns:p14="http://schemas.microsoft.com/office/powerpoint/2010/main" val="1780620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DE3A0-9890-F045-89E7-4468AAAA3E14}" type="slidenum">
              <a:rPr lang="en-US" smtClean="0"/>
              <a:t>5</a:t>
            </a:fld>
            <a:endParaRPr lang="en-US"/>
          </a:p>
        </p:txBody>
      </p:sp>
    </p:spTree>
    <p:extLst>
      <p:ext uri="{BB962C8B-B14F-4D97-AF65-F5344CB8AC3E}">
        <p14:creationId xmlns:p14="http://schemas.microsoft.com/office/powerpoint/2010/main" val="4261698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DE3A0-9890-F045-89E7-4468AAAA3E14}" type="slidenum">
              <a:rPr lang="en-US" smtClean="0"/>
              <a:t>6</a:t>
            </a:fld>
            <a:endParaRPr lang="en-US"/>
          </a:p>
        </p:txBody>
      </p:sp>
    </p:spTree>
    <p:extLst>
      <p:ext uri="{BB962C8B-B14F-4D97-AF65-F5344CB8AC3E}">
        <p14:creationId xmlns:p14="http://schemas.microsoft.com/office/powerpoint/2010/main" val="1600723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ATP depletion does not have DNA, seems to have less ATP in the beginning and then progressively more. Not sure why. </a:t>
            </a:r>
            <a:r>
              <a:rPr lang="en-US" dirty="0" err="1"/>
              <a:t>Maeks</a:t>
            </a:r>
            <a:r>
              <a:rPr lang="en-US" dirty="0"/>
              <a:t> sense that it has the lowest starting point. How come negative control is higher </a:t>
            </a:r>
            <a:r>
              <a:rPr lang="en-US" dirty="0" err="1"/>
              <a:t>tho</a:t>
            </a:r>
            <a:r>
              <a:rPr lang="en-US" dirty="0"/>
              <a:t>?? Most likely because extract has some color.</a:t>
            </a:r>
          </a:p>
          <a:p>
            <a:r>
              <a:rPr lang="en-US" dirty="0"/>
              <a:t>Negative control with only extract increased in ATP?? What’s going on there.</a:t>
            </a:r>
          </a:p>
          <a:p>
            <a:r>
              <a:rPr lang="en-US" dirty="0"/>
              <a:t>No buffer, some </a:t>
            </a:r>
            <a:r>
              <a:rPr lang="en-US" dirty="0" err="1"/>
              <a:t>atp</a:t>
            </a:r>
            <a:r>
              <a:rPr lang="en-US" dirty="0"/>
              <a:t> use but then none.</a:t>
            </a:r>
          </a:p>
          <a:p>
            <a:r>
              <a:rPr lang="en-US" dirty="0"/>
              <a:t>No extract, makes sense that it has the highest starting point, some is used </a:t>
            </a:r>
          </a:p>
          <a:p>
            <a:r>
              <a:rPr lang="en-US" dirty="0"/>
              <a:t>Positive control uses more in the beginning, gets higher why? More </a:t>
            </a:r>
            <a:r>
              <a:rPr lang="en-US" dirty="0" err="1"/>
              <a:t>atp</a:t>
            </a:r>
            <a:r>
              <a:rPr lang="en-US" dirty="0"/>
              <a:t> is being produced maybe by </a:t>
            </a:r>
            <a:r>
              <a:rPr lang="en-US" dirty="0" err="1"/>
              <a:t>atp</a:t>
            </a:r>
            <a:r>
              <a:rPr lang="en-US" dirty="0"/>
              <a:t> regeneration pathway </a:t>
            </a:r>
          </a:p>
        </p:txBody>
      </p:sp>
      <p:sp>
        <p:nvSpPr>
          <p:cNvPr id="4" name="Slide Number Placeholder 3"/>
          <p:cNvSpPr>
            <a:spLocks noGrp="1"/>
          </p:cNvSpPr>
          <p:nvPr>
            <p:ph type="sldNum" sz="quarter" idx="5"/>
          </p:nvPr>
        </p:nvSpPr>
        <p:spPr/>
        <p:txBody>
          <a:bodyPr/>
          <a:lstStyle/>
          <a:p>
            <a:fld id="{504DE3A0-9890-F045-89E7-4468AAAA3E14}" type="slidenum">
              <a:rPr lang="en-US" smtClean="0"/>
              <a:t>10</a:t>
            </a:fld>
            <a:endParaRPr lang="en-US"/>
          </a:p>
        </p:txBody>
      </p:sp>
    </p:spTree>
    <p:extLst>
      <p:ext uri="{BB962C8B-B14F-4D97-AF65-F5344CB8AC3E}">
        <p14:creationId xmlns:p14="http://schemas.microsoft.com/office/powerpoint/2010/main" val="4218060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4DE3A0-9890-F045-89E7-4468AAAA3E14}" type="slidenum">
              <a:rPr lang="en-US" smtClean="0"/>
              <a:t>16</a:t>
            </a:fld>
            <a:endParaRPr lang="en-US"/>
          </a:p>
        </p:txBody>
      </p:sp>
    </p:spTree>
    <p:extLst>
      <p:ext uri="{BB962C8B-B14F-4D97-AF65-F5344CB8AC3E}">
        <p14:creationId xmlns:p14="http://schemas.microsoft.com/office/powerpoint/2010/main" val="2060811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DE3A0-9890-F045-89E7-4468AAAA3E14}" type="slidenum">
              <a:rPr lang="en-US" smtClean="0"/>
              <a:t>18</a:t>
            </a:fld>
            <a:endParaRPr lang="en-US"/>
          </a:p>
        </p:txBody>
      </p:sp>
    </p:spTree>
    <p:extLst>
      <p:ext uri="{BB962C8B-B14F-4D97-AF65-F5344CB8AC3E}">
        <p14:creationId xmlns:p14="http://schemas.microsoft.com/office/powerpoint/2010/main" val="3103525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expected, positive control is way higher than the rest.</a:t>
            </a:r>
          </a:p>
          <a:p>
            <a:r>
              <a:rPr lang="en-US" dirty="0"/>
              <a:t>ATP Depletion higher than the rest again!!! Consider WHY!!!</a:t>
            </a:r>
          </a:p>
          <a:p>
            <a:r>
              <a:rPr lang="en-US" dirty="0"/>
              <a:t>pH based fluorescence change maybe. MK data goes lower for buffer + extract  and buffer + extract + DNA (not seen for DNA here </a:t>
            </a:r>
            <a:r>
              <a:rPr lang="en-US"/>
              <a:t>maybe because </a:t>
            </a:r>
            <a:r>
              <a:rPr lang="en-US" dirty="0"/>
              <a:t>GFP overpowers those differences)</a:t>
            </a:r>
          </a:p>
        </p:txBody>
      </p:sp>
      <p:sp>
        <p:nvSpPr>
          <p:cNvPr id="4" name="Slide Number Placeholder 3"/>
          <p:cNvSpPr>
            <a:spLocks noGrp="1"/>
          </p:cNvSpPr>
          <p:nvPr>
            <p:ph type="sldNum" sz="quarter" idx="5"/>
          </p:nvPr>
        </p:nvSpPr>
        <p:spPr/>
        <p:txBody>
          <a:bodyPr/>
          <a:lstStyle/>
          <a:p>
            <a:fld id="{504DE3A0-9890-F045-89E7-4468AAAA3E14}" type="slidenum">
              <a:rPr lang="en-US" smtClean="0"/>
              <a:t>20</a:t>
            </a:fld>
            <a:endParaRPr lang="en-US"/>
          </a:p>
        </p:txBody>
      </p:sp>
    </p:spTree>
    <p:extLst>
      <p:ext uri="{BB962C8B-B14F-4D97-AF65-F5344CB8AC3E}">
        <p14:creationId xmlns:p14="http://schemas.microsoft.com/office/powerpoint/2010/main" val="1635457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DE3A0-9890-F045-89E7-4468AAAA3E14}" type="slidenum">
              <a:rPr lang="en-US" smtClean="0"/>
              <a:t>22</a:t>
            </a:fld>
            <a:endParaRPr lang="en-US"/>
          </a:p>
        </p:txBody>
      </p:sp>
    </p:spTree>
    <p:extLst>
      <p:ext uri="{BB962C8B-B14F-4D97-AF65-F5344CB8AC3E}">
        <p14:creationId xmlns:p14="http://schemas.microsoft.com/office/powerpoint/2010/main" val="3540547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DE3A0-9890-F045-89E7-4468AAAA3E14}" type="slidenum">
              <a:rPr lang="en-US" smtClean="0"/>
              <a:t>24</a:t>
            </a:fld>
            <a:endParaRPr lang="en-US"/>
          </a:p>
        </p:txBody>
      </p:sp>
    </p:spTree>
    <p:extLst>
      <p:ext uri="{BB962C8B-B14F-4D97-AF65-F5344CB8AC3E}">
        <p14:creationId xmlns:p14="http://schemas.microsoft.com/office/powerpoint/2010/main" val="3268569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EBF57-EB38-984C-AB47-23B96DC7DC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0B03EE-CABD-6F42-86E0-BF5C44BD7C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172AFC-6042-4E42-801E-5D7566453E5A}"/>
              </a:ext>
            </a:extLst>
          </p:cNvPr>
          <p:cNvSpPr>
            <a:spLocks noGrp="1"/>
          </p:cNvSpPr>
          <p:nvPr>
            <p:ph type="dt" sz="half" idx="10"/>
          </p:nvPr>
        </p:nvSpPr>
        <p:spPr/>
        <p:txBody>
          <a:bodyPr/>
          <a:lstStyle/>
          <a:p>
            <a:fld id="{3B3400CD-7287-EA41-97B8-6C373A830532}" type="datetimeFigureOut">
              <a:rPr lang="en-US" smtClean="0"/>
              <a:t>1/6/21</a:t>
            </a:fld>
            <a:endParaRPr lang="en-US"/>
          </a:p>
        </p:txBody>
      </p:sp>
      <p:sp>
        <p:nvSpPr>
          <p:cNvPr id="5" name="Footer Placeholder 4">
            <a:extLst>
              <a:ext uri="{FF2B5EF4-FFF2-40B4-BE49-F238E27FC236}">
                <a16:creationId xmlns:a16="http://schemas.microsoft.com/office/drawing/2014/main" id="{51A4E5E7-53BF-8640-866B-FF87370290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B82AB9-2FB5-E549-AD98-499CBED7730D}"/>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2205840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4F4E8-2D6F-544A-87C9-076E06EE85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03D9BD-2FBF-9E4C-87FA-490C1C4596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3EF27-E058-5C43-8366-FA49BC02FAD6}"/>
              </a:ext>
            </a:extLst>
          </p:cNvPr>
          <p:cNvSpPr>
            <a:spLocks noGrp="1"/>
          </p:cNvSpPr>
          <p:nvPr>
            <p:ph type="dt" sz="half" idx="10"/>
          </p:nvPr>
        </p:nvSpPr>
        <p:spPr/>
        <p:txBody>
          <a:bodyPr/>
          <a:lstStyle/>
          <a:p>
            <a:fld id="{3B3400CD-7287-EA41-97B8-6C373A830532}" type="datetimeFigureOut">
              <a:rPr lang="en-US" smtClean="0"/>
              <a:t>1/6/21</a:t>
            </a:fld>
            <a:endParaRPr lang="en-US"/>
          </a:p>
        </p:txBody>
      </p:sp>
      <p:sp>
        <p:nvSpPr>
          <p:cNvPr id="5" name="Footer Placeholder 4">
            <a:extLst>
              <a:ext uri="{FF2B5EF4-FFF2-40B4-BE49-F238E27FC236}">
                <a16:creationId xmlns:a16="http://schemas.microsoft.com/office/drawing/2014/main" id="{DF3F6D66-62BC-E848-9983-6392C04BBE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D90DDB-D869-FC4F-AC43-FCFE51C5EBC2}"/>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3991207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1CEBDA-7C14-AB45-BBA2-43D8CDDDD0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0B52B2-D85D-204E-9726-25014371D9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688EC7-C1FD-B440-B051-099586DD36A7}"/>
              </a:ext>
            </a:extLst>
          </p:cNvPr>
          <p:cNvSpPr>
            <a:spLocks noGrp="1"/>
          </p:cNvSpPr>
          <p:nvPr>
            <p:ph type="dt" sz="half" idx="10"/>
          </p:nvPr>
        </p:nvSpPr>
        <p:spPr/>
        <p:txBody>
          <a:bodyPr/>
          <a:lstStyle/>
          <a:p>
            <a:fld id="{3B3400CD-7287-EA41-97B8-6C373A830532}" type="datetimeFigureOut">
              <a:rPr lang="en-US" smtClean="0"/>
              <a:t>1/6/21</a:t>
            </a:fld>
            <a:endParaRPr lang="en-US"/>
          </a:p>
        </p:txBody>
      </p:sp>
      <p:sp>
        <p:nvSpPr>
          <p:cNvPr id="5" name="Footer Placeholder 4">
            <a:extLst>
              <a:ext uri="{FF2B5EF4-FFF2-40B4-BE49-F238E27FC236}">
                <a16:creationId xmlns:a16="http://schemas.microsoft.com/office/drawing/2014/main" id="{7EE52982-378D-9C43-A246-55317CAAC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D38EC-7E9C-5244-9BA6-DBF3DFB07DF6}"/>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3757251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A4D1D-1C1B-2042-9800-2AD089CE5977}"/>
              </a:ext>
            </a:extLst>
          </p:cNvPr>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1A6F580-2CD6-5C46-925C-CE997517AC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F7D26D-DBAB-5F47-9B85-B97EEBE7E76C}"/>
              </a:ext>
            </a:extLst>
          </p:cNvPr>
          <p:cNvSpPr>
            <a:spLocks noGrp="1"/>
          </p:cNvSpPr>
          <p:nvPr>
            <p:ph type="dt" sz="half" idx="10"/>
          </p:nvPr>
        </p:nvSpPr>
        <p:spPr/>
        <p:txBody>
          <a:bodyPr/>
          <a:lstStyle/>
          <a:p>
            <a:fld id="{3B3400CD-7287-EA41-97B8-6C373A830532}" type="datetimeFigureOut">
              <a:rPr lang="en-US" smtClean="0"/>
              <a:t>1/6/21</a:t>
            </a:fld>
            <a:endParaRPr lang="en-US"/>
          </a:p>
        </p:txBody>
      </p:sp>
      <p:sp>
        <p:nvSpPr>
          <p:cNvPr id="5" name="Footer Placeholder 4">
            <a:extLst>
              <a:ext uri="{FF2B5EF4-FFF2-40B4-BE49-F238E27FC236}">
                <a16:creationId xmlns:a16="http://schemas.microsoft.com/office/drawing/2014/main" id="{9B59E566-34CC-BC4A-A863-089BA8269A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614A8-1E60-E447-8F75-B4FEFBBC2426}"/>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1605686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70BB4-337D-7146-AF52-B89DFE9412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2D44DB-45EC-CE48-8DBE-B73A8630A0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B67740-C78E-9B45-854A-4E77FCEB9523}"/>
              </a:ext>
            </a:extLst>
          </p:cNvPr>
          <p:cNvSpPr>
            <a:spLocks noGrp="1"/>
          </p:cNvSpPr>
          <p:nvPr>
            <p:ph type="dt" sz="half" idx="10"/>
          </p:nvPr>
        </p:nvSpPr>
        <p:spPr/>
        <p:txBody>
          <a:bodyPr/>
          <a:lstStyle/>
          <a:p>
            <a:fld id="{3B3400CD-7287-EA41-97B8-6C373A830532}" type="datetimeFigureOut">
              <a:rPr lang="en-US" smtClean="0"/>
              <a:t>1/6/21</a:t>
            </a:fld>
            <a:endParaRPr lang="en-US"/>
          </a:p>
        </p:txBody>
      </p:sp>
      <p:sp>
        <p:nvSpPr>
          <p:cNvPr id="5" name="Footer Placeholder 4">
            <a:extLst>
              <a:ext uri="{FF2B5EF4-FFF2-40B4-BE49-F238E27FC236}">
                <a16:creationId xmlns:a16="http://schemas.microsoft.com/office/drawing/2014/main" id="{12284548-D33B-844A-B6B3-3F5FFF2821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381B33-102E-484C-9D81-DD0B652FEFA3}"/>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1218911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7522E-F00B-A94D-B7AD-FB6FC9F7C8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480D7A-8422-764C-95F0-79FEFA2F59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572610-78BA-D547-B18E-27BDB7DD1F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A896B0-6B57-5C42-B547-1AC3E30C60FD}"/>
              </a:ext>
            </a:extLst>
          </p:cNvPr>
          <p:cNvSpPr>
            <a:spLocks noGrp="1"/>
          </p:cNvSpPr>
          <p:nvPr>
            <p:ph type="dt" sz="half" idx="10"/>
          </p:nvPr>
        </p:nvSpPr>
        <p:spPr/>
        <p:txBody>
          <a:bodyPr/>
          <a:lstStyle/>
          <a:p>
            <a:fld id="{3B3400CD-7287-EA41-97B8-6C373A830532}" type="datetimeFigureOut">
              <a:rPr lang="en-US" smtClean="0"/>
              <a:t>1/6/21</a:t>
            </a:fld>
            <a:endParaRPr lang="en-US"/>
          </a:p>
        </p:txBody>
      </p:sp>
      <p:sp>
        <p:nvSpPr>
          <p:cNvPr id="6" name="Footer Placeholder 5">
            <a:extLst>
              <a:ext uri="{FF2B5EF4-FFF2-40B4-BE49-F238E27FC236}">
                <a16:creationId xmlns:a16="http://schemas.microsoft.com/office/drawing/2014/main" id="{C94F19D5-4EA3-3640-A667-02D5489EF7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A30E91-EE8F-7642-842F-E518CBEAB82A}"/>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2651785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9675D-B4EC-6749-94FD-9AE5F2732A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8D44B7-3199-5D40-802E-E289881BBD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1EDB40-F7C4-5F4F-956E-2C0B41D597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57C394-8ABC-0B47-B3E2-018AF8ED29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054559-6E0B-AD4B-8FBE-3D2CF535F5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DB93AE-C674-B844-A475-52DF0C5FCF65}"/>
              </a:ext>
            </a:extLst>
          </p:cNvPr>
          <p:cNvSpPr>
            <a:spLocks noGrp="1"/>
          </p:cNvSpPr>
          <p:nvPr>
            <p:ph type="dt" sz="half" idx="10"/>
          </p:nvPr>
        </p:nvSpPr>
        <p:spPr/>
        <p:txBody>
          <a:bodyPr/>
          <a:lstStyle/>
          <a:p>
            <a:fld id="{3B3400CD-7287-EA41-97B8-6C373A830532}" type="datetimeFigureOut">
              <a:rPr lang="en-US" smtClean="0"/>
              <a:t>1/6/21</a:t>
            </a:fld>
            <a:endParaRPr lang="en-US"/>
          </a:p>
        </p:txBody>
      </p:sp>
      <p:sp>
        <p:nvSpPr>
          <p:cNvPr id="8" name="Footer Placeholder 7">
            <a:extLst>
              <a:ext uri="{FF2B5EF4-FFF2-40B4-BE49-F238E27FC236}">
                <a16:creationId xmlns:a16="http://schemas.microsoft.com/office/drawing/2014/main" id="{1BBE7556-89F7-C848-BA3B-935E72A616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9F7572-6AD7-674F-93C3-B0DFD6817657}"/>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165564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6579C-450A-4B4C-B5B6-EFEE28E80D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AB000B-D801-3A4D-A560-B8755CDB81E8}"/>
              </a:ext>
            </a:extLst>
          </p:cNvPr>
          <p:cNvSpPr>
            <a:spLocks noGrp="1"/>
          </p:cNvSpPr>
          <p:nvPr>
            <p:ph type="dt" sz="half" idx="10"/>
          </p:nvPr>
        </p:nvSpPr>
        <p:spPr/>
        <p:txBody>
          <a:bodyPr/>
          <a:lstStyle/>
          <a:p>
            <a:fld id="{3B3400CD-7287-EA41-97B8-6C373A830532}" type="datetimeFigureOut">
              <a:rPr lang="en-US" smtClean="0"/>
              <a:t>1/6/21</a:t>
            </a:fld>
            <a:endParaRPr lang="en-US"/>
          </a:p>
        </p:txBody>
      </p:sp>
      <p:sp>
        <p:nvSpPr>
          <p:cNvPr id="4" name="Footer Placeholder 3">
            <a:extLst>
              <a:ext uri="{FF2B5EF4-FFF2-40B4-BE49-F238E27FC236}">
                <a16:creationId xmlns:a16="http://schemas.microsoft.com/office/drawing/2014/main" id="{E4151397-388E-824A-854A-8C04AE37AB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F81638-DC36-1948-B37D-827B05F9B446}"/>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433176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CDF714-C359-8746-92AF-6088137AF74D}"/>
              </a:ext>
            </a:extLst>
          </p:cNvPr>
          <p:cNvSpPr>
            <a:spLocks noGrp="1"/>
          </p:cNvSpPr>
          <p:nvPr>
            <p:ph type="dt" sz="half" idx="10"/>
          </p:nvPr>
        </p:nvSpPr>
        <p:spPr/>
        <p:txBody>
          <a:bodyPr/>
          <a:lstStyle/>
          <a:p>
            <a:fld id="{3B3400CD-7287-EA41-97B8-6C373A830532}" type="datetimeFigureOut">
              <a:rPr lang="en-US" smtClean="0"/>
              <a:t>1/6/21</a:t>
            </a:fld>
            <a:endParaRPr lang="en-US"/>
          </a:p>
        </p:txBody>
      </p:sp>
      <p:sp>
        <p:nvSpPr>
          <p:cNvPr id="3" name="Footer Placeholder 2">
            <a:extLst>
              <a:ext uri="{FF2B5EF4-FFF2-40B4-BE49-F238E27FC236}">
                <a16:creationId xmlns:a16="http://schemas.microsoft.com/office/drawing/2014/main" id="{4329542C-D9A3-054F-BD1C-AC1CF866CD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780EDA-66F6-BC4C-AA16-37A2416A0328}"/>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3934266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4E329-E854-8F41-A6BC-166CC30F43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CAE7EB-1AE5-AD4E-AC60-081E27D36A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462B37-D69C-D840-86CA-66EBB309B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03169E-675E-0F43-A1E2-53C4CC83DBB9}"/>
              </a:ext>
            </a:extLst>
          </p:cNvPr>
          <p:cNvSpPr>
            <a:spLocks noGrp="1"/>
          </p:cNvSpPr>
          <p:nvPr>
            <p:ph type="dt" sz="half" idx="10"/>
          </p:nvPr>
        </p:nvSpPr>
        <p:spPr/>
        <p:txBody>
          <a:bodyPr/>
          <a:lstStyle/>
          <a:p>
            <a:fld id="{3B3400CD-7287-EA41-97B8-6C373A830532}" type="datetimeFigureOut">
              <a:rPr lang="en-US" smtClean="0"/>
              <a:t>1/6/21</a:t>
            </a:fld>
            <a:endParaRPr lang="en-US"/>
          </a:p>
        </p:txBody>
      </p:sp>
      <p:sp>
        <p:nvSpPr>
          <p:cNvPr id="6" name="Footer Placeholder 5">
            <a:extLst>
              <a:ext uri="{FF2B5EF4-FFF2-40B4-BE49-F238E27FC236}">
                <a16:creationId xmlns:a16="http://schemas.microsoft.com/office/drawing/2014/main" id="{F121FD40-8608-A24F-A5D7-F569B1182E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173094-9125-9541-A202-F453AEED3CFC}"/>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2177872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E27FB-F6B9-1043-B1BD-712E809BA1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E6798F-783B-F74C-B0F3-01D3899B4F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581EF0-4349-7143-8688-8BABC161CB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B3D730-6110-3A43-BDC5-B10C6CE27D86}"/>
              </a:ext>
            </a:extLst>
          </p:cNvPr>
          <p:cNvSpPr>
            <a:spLocks noGrp="1"/>
          </p:cNvSpPr>
          <p:nvPr>
            <p:ph type="dt" sz="half" idx="10"/>
          </p:nvPr>
        </p:nvSpPr>
        <p:spPr/>
        <p:txBody>
          <a:bodyPr/>
          <a:lstStyle/>
          <a:p>
            <a:fld id="{3B3400CD-7287-EA41-97B8-6C373A830532}" type="datetimeFigureOut">
              <a:rPr lang="en-US" smtClean="0"/>
              <a:t>1/6/21</a:t>
            </a:fld>
            <a:endParaRPr lang="en-US"/>
          </a:p>
        </p:txBody>
      </p:sp>
      <p:sp>
        <p:nvSpPr>
          <p:cNvPr id="6" name="Footer Placeholder 5">
            <a:extLst>
              <a:ext uri="{FF2B5EF4-FFF2-40B4-BE49-F238E27FC236}">
                <a16:creationId xmlns:a16="http://schemas.microsoft.com/office/drawing/2014/main" id="{F5BCE5D3-482D-7C40-AF02-7A5CE561FB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1A806-FD9D-8844-9B30-599207BDD6BA}"/>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1428540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FEBB46-82D1-4F4C-9321-D38E9EC97D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01C19A1-AA52-6044-B895-2B44019D7C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06F0939-B627-A744-BD0A-68E2C4B01A9A}"/>
              </a:ext>
            </a:extLst>
          </p:cNvPr>
          <p:cNvSpPr>
            <a:spLocks noGrp="1"/>
          </p:cNvSpPr>
          <p:nvPr>
            <p:ph type="dt" sz="half" idx="2"/>
          </p:nvPr>
        </p:nvSpPr>
        <p:spPr>
          <a:xfrm>
            <a:off x="10426123" y="6542088"/>
            <a:ext cx="840510" cy="365125"/>
          </a:xfrm>
          <a:prstGeom prst="rect">
            <a:avLst/>
          </a:prstGeom>
        </p:spPr>
        <p:txBody>
          <a:bodyPr vert="horz" lIns="91440" tIns="45720" rIns="91440" bIns="45720" rtlCol="0" anchor="ctr"/>
          <a:lstStyle>
            <a:lvl1pPr algn="l">
              <a:defRPr sz="1100">
                <a:solidFill>
                  <a:schemeClr val="tx1"/>
                </a:solidFill>
                <a:latin typeface="Avenir Book" panose="02000503020000020003" pitchFamily="2" charset="0"/>
              </a:defRPr>
            </a:lvl1pPr>
          </a:lstStyle>
          <a:p>
            <a:fld id="{3B3400CD-7287-EA41-97B8-6C373A830532}" type="datetimeFigureOut">
              <a:rPr lang="en-US" smtClean="0"/>
              <a:pPr/>
              <a:t>1/6/21</a:t>
            </a:fld>
            <a:endParaRPr lang="en-US" dirty="0"/>
          </a:p>
        </p:txBody>
      </p:sp>
      <p:sp>
        <p:nvSpPr>
          <p:cNvPr id="5" name="Footer Placeholder 4">
            <a:extLst>
              <a:ext uri="{FF2B5EF4-FFF2-40B4-BE49-F238E27FC236}">
                <a16:creationId xmlns:a16="http://schemas.microsoft.com/office/drawing/2014/main" id="{D17A83F8-ED88-714E-8185-A06365D9E9ED}"/>
              </a:ext>
            </a:extLst>
          </p:cNvPr>
          <p:cNvSpPr>
            <a:spLocks noGrp="1"/>
          </p:cNvSpPr>
          <p:nvPr>
            <p:ph type="ftr" sz="quarter" idx="3"/>
          </p:nvPr>
        </p:nvSpPr>
        <p:spPr>
          <a:xfrm>
            <a:off x="8821882" y="6542088"/>
            <a:ext cx="1718541" cy="365125"/>
          </a:xfrm>
          <a:prstGeom prst="rect">
            <a:avLst/>
          </a:prstGeom>
        </p:spPr>
        <p:txBody>
          <a:bodyPr vert="horz" lIns="91440" tIns="45720" rIns="91440" bIns="45720" rtlCol="0" anchor="ctr"/>
          <a:lstStyle>
            <a:lvl1pPr algn="ctr">
              <a:defRPr sz="1100">
                <a:solidFill>
                  <a:schemeClr val="tx1"/>
                </a:solidFill>
                <a:latin typeface="Avenir Book" panose="02000503020000020003" pitchFamily="2" charset="0"/>
              </a:defRPr>
            </a:lvl1pPr>
          </a:lstStyle>
          <a:p>
            <a:r>
              <a:rPr lang="en-US" dirty="0"/>
              <a:t>Ankita Roychoudhury</a:t>
            </a:r>
          </a:p>
        </p:txBody>
      </p:sp>
      <p:sp>
        <p:nvSpPr>
          <p:cNvPr id="6" name="Slide Number Placeholder 5">
            <a:extLst>
              <a:ext uri="{FF2B5EF4-FFF2-40B4-BE49-F238E27FC236}">
                <a16:creationId xmlns:a16="http://schemas.microsoft.com/office/drawing/2014/main" id="{8193A237-08A5-4E48-9C0C-574F6BABA97A}"/>
              </a:ext>
            </a:extLst>
          </p:cNvPr>
          <p:cNvSpPr>
            <a:spLocks noGrp="1"/>
          </p:cNvSpPr>
          <p:nvPr>
            <p:ph type="sldNum" sz="quarter" idx="4"/>
          </p:nvPr>
        </p:nvSpPr>
        <p:spPr>
          <a:xfrm>
            <a:off x="11689772" y="6149678"/>
            <a:ext cx="380999" cy="365125"/>
          </a:xfrm>
          <a:prstGeom prst="rect">
            <a:avLst/>
          </a:prstGeom>
        </p:spPr>
        <p:txBody>
          <a:bodyPr vert="horz" lIns="91440" tIns="45720" rIns="91440" bIns="45720" rtlCol="0" anchor="ctr"/>
          <a:lstStyle>
            <a:lvl1pPr algn="r">
              <a:defRPr sz="1200">
                <a:solidFill>
                  <a:schemeClr val="tx1"/>
                </a:solidFill>
                <a:latin typeface="Avenir Book" panose="02000503020000020003" pitchFamily="2" charset="0"/>
              </a:defRPr>
            </a:lvl1pPr>
          </a:lstStyle>
          <a:p>
            <a:fld id="{814F3199-600E-1648-98F9-303CE5CD9389}" type="slidenum">
              <a:rPr lang="en-US" smtClean="0"/>
              <a:pPr/>
              <a:t>‹#›</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0C96F34F-7085-4843-BFB2-253993EEE706}"/>
              </a:ext>
            </a:extLst>
          </p:cNvPr>
          <p:cNvPicPr>
            <a:picLocks noChangeAspect="1"/>
          </p:cNvPicPr>
          <p:nvPr userDrawn="1"/>
        </p:nvPicPr>
        <p:blipFill>
          <a:blip r:embed="rId13"/>
          <a:stretch>
            <a:fillRect/>
          </a:stretch>
        </p:blipFill>
        <p:spPr>
          <a:xfrm>
            <a:off x="11117119" y="6514803"/>
            <a:ext cx="1074881" cy="343197"/>
          </a:xfrm>
          <a:prstGeom prst="rect">
            <a:avLst/>
          </a:prstGeom>
        </p:spPr>
      </p:pic>
    </p:spTree>
    <p:extLst>
      <p:ext uri="{BB962C8B-B14F-4D97-AF65-F5344CB8AC3E}">
        <p14:creationId xmlns:p14="http://schemas.microsoft.com/office/powerpoint/2010/main" val="2415444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www.caymanchem.com/pdfs/700410.pdf"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9D11-84B9-1540-A321-43AA74CAD1FF}"/>
              </a:ext>
            </a:extLst>
          </p:cNvPr>
          <p:cNvSpPr>
            <a:spLocks noGrp="1"/>
          </p:cNvSpPr>
          <p:nvPr>
            <p:ph type="ctrTitle"/>
          </p:nvPr>
        </p:nvSpPr>
        <p:spPr/>
        <p:txBody>
          <a:bodyPr/>
          <a:lstStyle/>
          <a:p>
            <a:r>
              <a:rPr lang="en-US"/>
              <a:t>Summary PowerPoint</a:t>
            </a:r>
            <a:endParaRPr lang="en-US" dirty="0"/>
          </a:p>
        </p:txBody>
      </p:sp>
      <p:sp>
        <p:nvSpPr>
          <p:cNvPr id="3" name="Subtitle 2">
            <a:extLst>
              <a:ext uri="{FF2B5EF4-FFF2-40B4-BE49-F238E27FC236}">
                <a16:creationId xmlns:a16="http://schemas.microsoft.com/office/drawing/2014/main" id="{602AF63C-6801-A142-8154-BFC671D7A677}"/>
              </a:ext>
            </a:extLst>
          </p:cNvPr>
          <p:cNvSpPr>
            <a:spLocks noGrp="1"/>
          </p:cNvSpPr>
          <p:nvPr>
            <p:ph type="subTitle" idx="1"/>
          </p:nvPr>
        </p:nvSpPr>
        <p:spPr/>
        <p:txBody>
          <a:bodyPr/>
          <a:lstStyle/>
          <a:p>
            <a:r>
              <a:rPr lang="en-US" dirty="0"/>
              <a:t>Ankita Roychoudhury</a:t>
            </a:r>
          </a:p>
          <a:p>
            <a:r>
              <a:rPr lang="en-US" dirty="0"/>
              <a:t>Murray Lab</a:t>
            </a:r>
          </a:p>
        </p:txBody>
      </p:sp>
    </p:spTree>
    <p:extLst>
      <p:ext uri="{BB962C8B-B14F-4D97-AF65-F5344CB8AC3E}">
        <p14:creationId xmlns:p14="http://schemas.microsoft.com/office/powerpoint/2010/main" val="2089212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7A64C-B5AD-694B-8FF0-A62376DEDB16}"/>
              </a:ext>
            </a:extLst>
          </p:cNvPr>
          <p:cNvSpPr>
            <a:spLocks noGrp="1"/>
          </p:cNvSpPr>
          <p:nvPr>
            <p:ph idx="1"/>
          </p:nvPr>
        </p:nvSpPr>
        <p:spPr>
          <a:xfrm>
            <a:off x="698500" y="504825"/>
            <a:ext cx="3910781" cy="4351338"/>
          </a:xfrm>
        </p:spPr>
        <p:txBody>
          <a:bodyPr>
            <a:normAutofit lnSpcReduction="10000"/>
          </a:bodyPr>
          <a:lstStyle/>
          <a:p>
            <a:pPr lvl="0"/>
            <a:r>
              <a:rPr lang="en-US" sz="2000" dirty="0"/>
              <a:t>Controls:</a:t>
            </a:r>
          </a:p>
          <a:p>
            <a:pPr lvl="1"/>
            <a:r>
              <a:rPr lang="en-US" sz="1800" dirty="0"/>
              <a:t>2x Positive control – </a:t>
            </a:r>
            <a:r>
              <a:rPr lang="en-US" sz="1800" dirty="0" err="1"/>
              <a:t>deGFP</a:t>
            </a:r>
            <a:r>
              <a:rPr lang="en-US" sz="1800" dirty="0"/>
              <a:t> DNA, buffer, extract</a:t>
            </a:r>
          </a:p>
          <a:p>
            <a:pPr lvl="1"/>
            <a:r>
              <a:rPr lang="en-US" sz="1800" dirty="0"/>
              <a:t>Negative control – extract</a:t>
            </a:r>
          </a:p>
          <a:p>
            <a:pPr lvl="1"/>
            <a:r>
              <a:rPr lang="en-US" sz="1800" dirty="0"/>
              <a:t>ATP depletion – buffer, extract</a:t>
            </a:r>
          </a:p>
          <a:p>
            <a:pPr lvl="1"/>
            <a:r>
              <a:rPr lang="en-US" sz="1800" dirty="0"/>
              <a:t>No buffer – </a:t>
            </a:r>
            <a:r>
              <a:rPr lang="en-US" sz="1800" dirty="0" err="1"/>
              <a:t>deGFP</a:t>
            </a:r>
            <a:r>
              <a:rPr lang="en-US" sz="1800" dirty="0"/>
              <a:t> DNA, extract</a:t>
            </a:r>
          </a:p>
          <a:p>
            <a:pPr lvl="1"/>
            <a:r>
              <a:rPr lang="en-US" sz="1800" dirty="0"/>
              <a:t>No extract – </a:t>
            </a:r>
            <a:r>
              <a:rPr lang="en-US" sz="1800" dirty="0" err="1"/>
              <a:t>deGFP</a:t>
            </a:r>
            <a:r>
              <a:rPr lang="en-US" sz="1800" dirty="0"/>
              <a:t> DNA, buffer</a:t>
            </a:r>
          </a:p>
          <a:p>
            <a:r>
              <a:rPr lang="en-US" sz="2000" dirty="0"/>
              <a:t> Adapted from </a:t>
            </a:r>
            <a:r>
              <a:rPr lang="en-US" sz="2000" dirty="0" err="1"/>
              <a:t>ATP_Assay_Fluorescence</a:t>
            </a:r>
            <a:r>
              <a:rPr lang="en-US" sz="2000" dirty="0"/>
              <a:t> protocol</a:t>
            </a:r>
          </a:p>
          <a:p>
            <a:pPr lvl="1"/>
            <a:r>
              <a:rPr lang="en-US" sz="1800" dirty="0"/>
              <a:t>Which is </a:t>
            </a:r>
            <a:r>
              <a:rPr lang="en-US" sz="1800" dirty="0">
                <a:solidFill>
                  <a:srgbClr val="FF0000"/>
                </a:solidFill>
              </a:rPr>
              <a:t>wrong</a:t>
            </a:r>
            <a:r>
              <a:rPr lang="en-US" sz="1800" dirty="0"/>
              <a:t>!! Needed to use </a:t>
            </a:r>
            <a:r>
              <a:rPr lang="en-US" sz="1800" dirty="0" err="1"/>
              <a:t>luminescnce</a:t>
            </a:r>
            <a:r>
              <a:rPr lang="en-US" sz="1800" dirty="0"/>
              <a:t> </a:t>
            </a:r>
          </a:p>
          <a:p>
            <a:endParaRPr lang="en-US" sz="2000" dirty="0"/>
          </a:p>
        </p:txBody>
      </p:sp>
      <p:pic>
        <p:nvPicPr>
          <p:cNvPr id="5" name="Picture 4" descr="Chart, line chart&#10;&#10;Description automatically generated">
            <a:extLst>
              <a:ext uri="{FF2B5EF4-FFF2-40B4-BE49-F238E27FC236}">
                <a16:creationId xmlns:a16="http://schemas.microsoft.com/office/drawing/2014/main" id="{D6582EFE-5570-4A40-89E0-FEE728095FE5}"/>
              </a:ext>
            </a:extLst>
          </p:cNvPr>
          <p:cNvPicPr>
            <a:picLocks noChangeAspect="1"/>
          </p:cNvPicPr>
          <p:nvPr/>
        </p:nvPicPr>
        <p:blipFill>
          <a:blip r:embed="rId3"/>
          <a:stretch>
            <a:fillRect/>
          </a:stretch>
        </p:blipFill>
        <p:spPr>
          <a:xfrm>
            <a:off x="4891952" y="792604"/>
            <a:ext cx="6272988" cy="3775779"/>
          </a:xfrm>
          <a:prstGeom prst="rect">
            <a:avLst/>
          </a:prstGeom>
        </p:spPr>
      </p:pic>
    </p:spTree>
    <p:extLst>
      <p:ext uri="{BB962C8B-B14F-4D97-AF65-F5344CB8AC3E}">
        <p14:creationId xmlns:p14="http://schemas.microsoft.com/office/powerpoint/2010/main" val="3867236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2D8E9-FE19-6949-9CF1-F413BE8BDBA4}"/>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9AF3A935-A14C-1C4E-9E51-20A3B4471966}"/>
              </a:ext>
            </a:extLst>
          </p:cNvPr>
          <p:cNvSpPr>
            <a:spLocks noGrp="1"/>
          </p:cNvSpPr>
          <p:nvPr>
            <p:ph idx="1"/>
          </p:nvPr>
        </p:nvSpPr>
        <p:spPr/>
        <p:txBody>
          <a:bodyPr>
            <a:normAutofit/>
          </a:bodyPr>
          <a:lstStyle/>
          <a:p>
            <a:r>
              <a:rPr lang="en-US" sz="2000" dirty="0"/>
              <a:t>Can’t take data too seriously because of incorrect data collection </a:t>
            </a:r>
          </a:p>
          <a:p>
            <a:r>
              <a:rPr lang="en-US" sz="2000" dirty="0"/>
              <a:t>ATP depletion does not have DNA, seems to have less ATP in the beginning and then progressively more. Not sure why. </a:t>
            </a:r>
            <a:r>
              <a:rPr lang="en-US" sz="2000" dirty="0" err="1"/>
              <a:t>Maeks</a:t>
            </a:r>
            <a:r>
              <a:rPr lang="en-US" sz="2000" dirty="0"/>
              <a:t> sense that it has the lowest starting point. How come negative control is higher </a:t>
            </a:r>
            <a:r>
              <a:rPr lang="en-US" sz="2000" dirty="0" err="1"/>
              <a:t>tho</a:t>
            </a:r>
            <a:r>
              <a:rPr lang="en-US" sz="2000" dirty="0"/>
              <a:t>?? Most likely because extract has some color.</a:t>
            </a:r>
          </a:p>
          <a:p>
            <a:r>
              <a:rPr lang="en-US" sz="2000" dirty="0"/>
              <a:t>Negative control with only extract increased in ATP?? What’s going on there.</a:t>
            </a:r>
          </a:p>
          <a:p>
            <a:r>
              <a:rPr lang="en-US" sz="2000" dirty="0"/>
              <a:t>No buffer, some </a:t>
            </a:r>
            <a:r>
              <a:rPr lang="en-US" sz="2000" dirty="0" err="1"/>
              <a:t>atp</a:t>
            </a:r>
            <a:r>
              <a:rPr lang="en-US" sz="2000" dirty="0"/>
              <a:t> use but then none.</a:t>
            </a:r>
          </a:p>
          <a:p>
            <a:r>
              <a:rPr lang="en-US" sz="2000" dirty="0"/>
              <a:t>No extract, makes sense that it has the highest starting point, some is used </a:t>
            </a:r>
          </a:p>
          <a:p>
            <a:r>
              <a:rPr lang="en-US" sz="2000" dirty="0"/>
              <a:t>Positive control uses more in the beginning, gets higher why? More </a:t>
            </a:r>
            <a:r>
              <a:rPr lang="en-US" sz="2000" dirty="0" err="1"/>
              <a:t>atp</a:t>
            </a:r>
            <a:r>
              <a:rPr lang="en-US" sz="2000" dirty="0"/>
              <a:t> is being produced maybe by </a:t>
            </a:r>
            <a:r>
              <a:rPr lang="en-US" sz="2000" dirty="0" err="1"/>
              <a:t>atp</a:t>
            </a:r>
            <a:r>
              <a:rPr lang="en-US" sz="2000" dirty="0"/>
              <a:t> regeneration pathway </a:t>
            </a:r>
          </a:p>
          <a:p>
            <a:endParaRPr lang="en-US" sz="2000" dirty="0"/>
          </a:p>
        </p:txBody>
      </p:sp>
    </p:spTree>
    <p:extLst>
      <p:ext uri="{BB962C8B-B14F-4D97-AF65-F5344CB8AC3E}">
        <p14:creationId xmlns:p14="http://schemas.microsoft.com/office/powerpoint/2010/main" val="333245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AF4E-D6F3-D940-AFE7-2D4253504FF8}"/>
              </a:ext>
            </a:extLst>
          </p:cNvPr>
          <p:cNvSpPr>
            <a:spLocks noGrp="1"/>
          </p:cNvSpPr>
          <p:nvPr>
            <p:ph type="title"/>
          </p:nvPr>
        </p:nvSpPr>
        <p:spPr/>
        <p:txBody>
          <a:bodyPr/>
          <a:lstStyle/>
          <a:p>
            <a:r>
              <a:rPr lang="en-US" dirty="0"/>
              <a:t>Exp 5: ATP Assay Calibration</a:t>
            </a:r>
          </a:p>
        </p:txBody>
      </p:sp>
      <p:sp>
        <p:nvSpPr>
          <p:cNvPr id="3" name="Text Placeholder 2">
            <a:extLst>
              <a:ext uri="{FF2B5EF4-FFF2-40B4-BE49-F238E27FC236}">
                <a16:creationId xmlns:a16="http://schemas.microsoft.com/office/drawing/2014/main" id="{A60DFE0E-1DBB-DD47-833D-5C54347A63A5}"/>
              </a:ext>
            </a:extLst>
          </p:cNvPr>
          <p:cNvSpPr>
            <a:spLocks noGrp="1"/>
          </p:cNvSpPr>
          <p:nvPr>
            <p:ph type="body" idx="1"/>
          </p:nvPr>
        </p:nvSpPr>
        <p:spPr/>
        <p:txBody>
          <a:bodyPr/>
          <a:lstStyle/>
          <a:p>
            <a:r>
              <a:rPr lang="en-US" dirty="0"/>
              <a:t>20201019_exp5_atpassaycalibration</a:t>
            </a:r>
          </a:p>
        </p:txBody>
      </p:sp>
    </p:spTree>
    <p:extLst>
      <p:ext uri="{BB962C8B-B14F-4D97-AF65-F5344CB8AC3E}">
        <p14:creationId xmlns:p14="http://schemas.microsoft.com/office/powerpoint/2010/main" val="1190356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E1B3C0-F6FF-1A43-80CB-C101B8AB4758}"/>
              </a:ext>
            </a:extLst>
          </p:cNvPr>
          <p:cNvSpPr>
            <a:spLocks noGrp="1"/>
          </p:cNvSpPr>
          <p:nvPr>
            <p:ph idx="1"/>
          </p:nvPr>
        </p:nvSpPr>
        <p:spPr>
          <a:xfrm>
            <a:off x="838200" y="1825625"/>
            <a:ext cx="9791700" cy="4351338"/>
          </a:xfrm>
        </p:spPr>
        <p:txBody>
          <a:bodyPr>
            <a:normAutofit/>
          </a:bodyPr>
          <a:lstStyle/>
          <a:p>
            <a:r>
              <a:rPr lang="en-US" sz="1800" dirty="0"/>
              <a:t>Doing both Standard ATP Assay (as described in Cayman Chem protocol)</a:t>
            </a:r>
          </a:p>
          <a:p>
            <a:pPr lvl="1"/>
            <a:r>
              <a:rPr lang="en-US" sz="1600" dirty="0"/>
              <a:t>https://</a:t>
            </a:r>
            <a:r>
              <a:rPr lang="en-US" sz="1600" dirty="0" err="1"/>
              <a:t>www.caymanchem.com</a:t>
            </a:r>
            <a:r>
              <a:rPr lang="en-US" sz="1600" dirty="0"/>
              <a:t>/pdfs/700410.pdf</a:t>
            </a:r>
          </a:p>
          <a:p>
            <a:pPr lvl="1"/>
            <a:r>
              <a:rPr lang="en-US" sz="1600" dirty="0"/>
              <a:t>- 1 </a:t>
            </a:r>
            <a:r>
              <a:rPr lang="en-US" sz="1600" dirty="0" err="1"/>
              <a:t>uM</a:t>
            </a:r>
            <a:r>
              <a:rPr lang="en-US" sz="1600" dirty="0"/>
              <a:t>, 325 nM, 105.6 nM, 34.3 nM, 11.2 nM, 3.6 nM, 1.2 nM, 0 nM</a:t>
            </a:r>
          </a:p>
          <a:p>
            <a:r>
              <a:rPr lang="en-US" sz="1800" dirty="0"/>
              <a:t>- And my own ATP assay</a:t>
            </a:r>
          </a:p>
          <a:p>
            <a:pPr lvl="1"/>
            <a:r>
              <a:rPr lang="en-US" sz="1600" dirty="0"/>
              <a:t>- got ATP aliquots from Gibson assembly box 4degC</a:t>
            </a:r>
          </a:p>
          <a:p>
            <a:pPr lvl="1"/>
            <a:r>
              <a:rPr lang="en-US" sz="1600" dirty="0"/>
              <a:t>- assumed 10 mM, 10 </a:t>
            </a:r>
            <a:r>
              <a:rPr lang="en-US" sz="1600" dirty="0" err="1"/>
              <a:t>uL</a:t>
            </a:r>
            <a:r>
              <a:rPr lang="en-US" sz="1600" dirty="0"/>
              <a:t> each</a:t>
            </a:r>
          </a:p>
          <a:p>
            <a:pPr lvl="1"/>
            <a:r>
              <a:rPr lang="en-US" sz="1600" dirty="0"/>
              <a:t>- 5, 1, 10^-1, 10^-2, 10^-3, 10^-4 mM</a:t>
            </a:r>
          </a:p>
          <a:p>
            <a:pPr lvl="1"/>
            <a:endParaRPr lang="en-US" sz="1600" dirty="0"/>
          </a:p>
          <a:p>
            <a:r>
              <a:rPr lang="en-US" sz="2000" dirty="0"/>
              <a:t>Adapted from </a:t>
            </a:r>
            <a:r>
              <a:rPr lang="en-US" sz="2000" dirty="0" err="1"/>
              <a:t>ATP_Assay_Fluorescence</a:t>
            </a:r>
            <a:r>
              <a:rPr lang="en-US" sz="2000" dirty="0"/>
              <a:t> protocol</a:t>
            </a:r>
          </a:p>
          <a:p>
            <a:pPr lvl="1"/>
            <a:r>
              <a:rPr lang="en-US" sz="1800" dirty="0"/>
              <a:t>Which is </a:t>
            </a:r>
            <a:r>
              <a:rPr lang="en-US" sz="1800" dirty="0">
                <a:solidFill>
                  <a:srgbClr val="FF0000"/>
                </a:solidFill>
              </a:rPr>
              <a:t>wrong</a:t>
            </a:r>
            <a:r>
              <a:rPr lang="en-US" sz="1800" dirty="0"/>
              <a:t>!! Needed to use </a:t>
            </a:r>
            <a:r>
              <a:rPr lang="en-US" sz="1800" dirty="0" err="1"/>
              <a:t>luminescnce</a:t>
            </a:r>
            <a:r>
              <a:rPr lang="en-US" sz="1800" dirty="0"/>
              <a:t> </a:t>
            </a:r>
          </a:p>
          <a:p>
            <a:pPr lvl="1"/>
            <a:endParaRPr lang="en-US" sz="1600" dirty="0"/>
          </a:p>
          <a:p>
            <a:endParaRPr lang="en-US" sz="1800" dirty="0"/>
          </a:p>
        </p:txBody>
      </p:sp>
    </p:spTree>
    <p:extLst>
      <p:ext uri="{BB962C8B-B14F-4D97-AF65-F5344CB8AC3E}">
        <p14:creationId xmlns:p14="http://schemas.microsoft.com/office/powerpoint/2010/main" val="554202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86D4CC-F457-D644-9026-E269A8416079}"/>
              </a:ext>
            </a:extLst>
          </p:cNvPr>
          <p:cNvSpPr txBox="1"/>
          <p:nvPr/>
        </p:nvSpPr>
        <p:spPr>
          <a:xfrm>
            <a:off x="3621742" y="609600"/>
            <a:ext cx="4661647" cy="923330"/>
          </a:xfrm>
          <a:prstGeom prst="rect">
            <a:avLst/>
          </a:prstGeom>
          <a:noFill/>
        </p:spPr>
        <p:txBody>
          <a:bodyPr wrap="square" rtlCol="0">
            <a:spAutoFit/>
          </a:bodyPr>
          <a:lstStyle/>
          <a:p>
            <a:r>
              <a:rPr lang="en-US" dirty="0">
                <a:solidFill>
                  <a:srgbClr val="FF0000"/>
                </a:solidFill>
              </a:rPr>
              <a:t>This was wrong because did fluorescence not luminescence</a:t>
            </a:r>
          </a:p>
          <a:p>
            <a:endParaRPr lang="en-US" dirty="0">
              <a:solidFill>
                <a:srgbClr val="FF0000"/>
              </a:solidFill>
            </a:endParaRPr>
          </a:p>
        </p:txBody>
      </p:sp>
      <p:pic>
        <p:nvPicPr>
          <p:cNvPr id="8" name="Picture 7" descr="Chart, scatter chart&#10;&#10;Description automatically generated">
            <a:extLst>
              <a:ext uri="{FF2B5EF4-FFF2-40B4-BE49-F238E27FC236}">
                <a16:creationId xmlns:a16="http://schemas.microsoft.com/office/drawing/2014/main" id="{78F41FB2-3BF3-2340-8B99-E78F7F29C9FB}"/>
              </a:ext>
            </a:extLst>
          </p:cNvPr>
          <p:cNvPicPr>
            <a:picLocks noChangeAspect="1"/>
          </p:cNvPicPr>
          <p:nvPr/>
        </p:nvPicPr>
        <p:blipFill>
          <a:blip r:embed="rId2"/>
          <a:stretch>
            <a:fillRect/>
          </a:stretch>
        </p:blipFill>
        <p:spPr>
          <a:xfrm>
            <a:off x="237565" y="1842230"/>
            <a:ext cx="5715000" cy="3810000"/>
          </a:xfrm>
          <a:prstGeom prst="rect">
            <a:avLst/>
          </a:prstGeom>
        </p:spPr>
      </p:pic>
      <p:pic>
        <p:nvPicPr>
          <p:cNvPr id="10" name="Picture 9" descr="Chart, scatter chart&#10;&#10;Description automatically generated">
            <a:extLst>
              <a:ext uri="{FF2B5EF4-FFF2-40B4-BE49-F238E27FC236}">
                <a16:creationId xmlns:a16="http://schemas.microsoft.com/office/drawing/2014/main" id="{8E9AE641-A4AA-C046-A11A-F65F12CCAB58}"/>
              </a:ext>
            </a:extLst>
          </p:cNvPr>
          <p:cNvPicPr>
            <a:picLocks noChangeAspect="1"/>
          </p:cNvPicPr>
          <p:nvPr/>
        </p:nvPicPr>
        <p:blipFill>
          <a:blip r:embed="rId3"/>
          <a:stretch>
            <a:fillRect/>
          </a:stretch>
        </p:blipFill>
        <p:spPr>
          <a:xfrm>
            <a:off x="5934636" y="1842230"/>
            <a:ext cx="5715000" cy="3810000"/>
          </a:xfrm>
          <a:prstGeom prst="rect">
            <a:avLst/>
          </a:prstGeom>
        </p:spPr>
      </p:pic>
    </p:spTree>
    <p:extLst>
      <p:ext uri="{BB962C8B-B14F-4D97-AF65-F5344CB8AC3E}">
        <p14:creationId xmlns:p14="http://schemas.microsoft.com/office/powerpoint/2010/main" val="1261792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0736-97D7-1843-BEF1-0E006754DD0D}"/>
              </a:ext>
            </a:extLst>
          </p:cNvPr>
          <p:cNvSpPr>
            <a:spLocks noGrp="1"/>
          </p:cNvSpPr>
          <p:nvPr>
            <p:ph type="title"/>
          </p:nvPr>
        </p:nvSpPr>
        <p:spPr/>
        <p:txBody>
          <a:bodyPr/>
          <a:lstStyle/>
          <a:p>
            <a:r>
              <a:rPr lang="en-US" dirty="0"/>
              <a:t>Exp 6: Controls for a longer time + GFP</a:t>
            </a:r>
          </a:p>
        </p:txBody>
      </p:sp>
      <p:sp>
        <p:nvSpPr>
          <p:cNvPr id="3" name="Text Placeholder 2">
            <a:extLst>
              <a:ext uri="{FF2B5EF4-FFF2-40B4-BE49-F238E27FC236}">
                <a16:creationId xmlns:a16="http://schemas.microsoft.com/office/drawing/2014/main" id="{4859E057-4030-024E-9F90-B0B7BA80FCE8}"/>
              </a:ext>
            </a:extLst>
          </p:cNvPr>
          <p:cNvSpPr>
            <a:spLocks noGrp="1"/>
          </p:cNvSpPr>
          <p:nvPr>
            <p:ph type="body" idx="1"/>
          </p:nvPr>
        </p:nvSpPr>
        <p:spPr/>
        <p:txBody>
          <a:bodyPr/>
          <a:lstStyle/>
          <a:p>
            <a:r>
              <a:rPr lang="en-US" dirty="0"/>
              <a:t>20201021_exp6_controls_longertime+gfp</a:t>
            </a:r>
          </a:p>
        </p:txBody>
      </p:sp>
    </p:spTree>
    <p:extLst>
      <p:ext uri="{BB962C8B-B14F-4D97-AF65-F5344CB8AC3E}">
        <p14:creationId xmlns:p14="http://schemas.microsoft.com/office/powerpoint/2010/main" val="2079447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65553C-6842-B842-8836-96BB68B32E97}"/>
              </a:ext>
            </a:extLst>
          </p:cNvPr>
          <p:cNvSpPr>
            <a:spLocks noGrp="1"/>
          </p:cNvSpPr>
          <p:nvPr>
            <p:ph idx="1"/>
          </p:nvPr>
        </p:nvSpPr>
        <p:spPr>
          <a:xfrm>
            <a:off x="838200" y="1825625"/>
            <a:ext cx="4819650" cy="4351338"/>
          </a:xfrm>
        </p:spPr>
        <p:txBody>
          <a:bodyPr>
            <a:normAutofit/>
          </a:bodyPr>
          <a:lstStyle/>
          <a:p>
            <a:r>
              <a:rPr lang="en-US" sz="2000" dirty="0"/>
              <a:t> Collected ATP and GFP</a:t>
            </a:r>
          </a:p>
          <a:p>
            <a:r>
              <a:rPr lang="en-US" sz="2000" dirty="0"/>
              <a:t>Collected 5 time points on 10/21. Collected 1-2 time points on 10/22</a:t>
            </a:r>
          </a:p>
          <a:p>
            <a:r>
              <a:rPr lang="en-US" sz="2000" dirty="0"/>
              <a:t>Day 2 was almost useless, most of the liquid from E stock wells evaporated</a:t>
            </a:r>
          </a:p>
          <a:p>
            <a:r>
              <a:rPr lang="en-US" sz="2000" dirty="0">
                <a:solidFill>
                  <a:srgbClr val="FF0000"/>
                </a:solidFill>
              </a:rPr>
              <a:t>Need to repeat and make sure to keep plate cover overnight</a:t>
            </a:r>
          </a:p>
          <a:p>
            <a:r>
              <a:rPr lang="en-US" sz="2000" dirty="0"/>
              <a:t>Can consider GFP data, </a:t>
            </a:r>
            <a:r>
              <a:rPr lang="en-US" sz="2000" dirty="0">
                <a:solidFill>
                  <a:srgbClr val="FF0000"/>
                </a:solidFill>
              </a:rPr>
              <a:t>but </a:t>
            </a:r>
            <a:r>
              <a:rPr lang="en-US" sz="2000" dirty="0" err="1">
                <a:solidFill>
                  <a:srgbClr val="FF0000"/>
                </a:solidFill>
              </a:rPr>
              <a:t>Atp</a:t>
            </a:r>
            <a:r>
              <a:rPr lang="en-US" sz="2000" dirty="0">
                <a:solidFill>
                  <a:srgbClr val="FF0000"/>
                </a:solidFill>
              </a:rPr>
              <a:t> data took fluor again</a:t>
            </a:r>
            <a:endParaRPr lang="en-US" sz="2000" dirty="0"/>
          </a:p>
          <a:p>
            <a:endParaRPr lang="en-US" sz="2000" dirty="0"/>
          </a:p>
        </p:txBody>
      </p:sp>
      <p:pic>
        <p:nvPicPr>
          <p:cNvPr id="5" name="Picture 4" descr="Chart, line chart&#10;&#10;Description automatically generated">
            <a:extLst>
              <a:ext uri="{FF2B5EF4-FFF2-40B4-BE49-F238E27FC236}">
                <a16:creationId xmlns:a16="http://schemas.microsoft.com/office/drawing/2014/main" id="{EFD30F01-3A06-5149-B132-EDEA2AF941F5}"/>
              </a:ext>
            </a:extLst>
          </p:cNvPr>
          <p:cNvPicPr>
            <a:picLocks noChangeAspect="1"/>
          </p:cNvPicPr>
          <p:nvPr/>
        </p:nvPicPr>
        <p:blipFill>
          <a:blip r:embed="rId3"/>
          <a:stretch>
            <a:fillRect/>
          </a:stretch>
        </p:blipFill>
        <p:spPr>
          <a:xfrm>
            <a:off x="6096000" y="685800"/>
            <a:ext cx="4513943" cy="2743200"/>
          </a:xfrm>
          <a:prstGeom prst="rect">
            <a:avLst/>
          </a:prstGeom>
        </p:spPr>
      </p:pic>
      <p:pic>
        <p:nvPicPr>
          <p:cNvPr id="7" name="Picture 6" descr="Chart, line chart&#10;&#10;Description automatically generated">
            <a:extLst>
              <a:ext uri="{FF2B5EF4-FFF2-40B4-BE49-F238E27FC236}">
                <a16:creationId xmlns:a16="http://schemas.microsoft.com/office/drawing/2014/main" id="{E8DA1268-67E5-4B41-AC98-3237AF98E6B9}"/>
              </a:ext>
            </a:extLst>
          </p:cNvPr>
          <p:cNvPicPr>
            <a:picLocks noChangeAspect="1"/>
          </p:cNvPicPr>
          <p:nvPr/>
        </p:nvPicPr>
        <p:blipFill>
          <a:blip r:embed="rId4"/>
          <a:stretch>
            <a:fillRect/>
          </a:stretch>
        </p:blipFill>
        <p:spPr>
          <a:xfrm>
            <a:off x="6096000" y="3749675"/>
            <a:ext cx="4463143" cy="2743200"/>
          </a:xfrm>
          <a:prstGeom prst="rect">
            <a:avLst/>
          </a:prstGeom>
        </p:spPr>
      </p:pic>
    </p:spTree>
    <p:extLst>
      <p:ext uri="{BB962C8B-B14F-4D97-AF65-F5344CB8AC3E}">
        <p14:creationId xmlns:p14="http://schemas.microsoft.com/office/powerpoint/2010/main" val="260769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B8E4-9301-BD42-A111-AFAA973B231C}"/>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C9369BDD-3E11-6142-B7EF-D153619CE2F6}"/>
              </a:ext>
            </a:extLst>
          </p:cNvPr>
          <p:cNvSpPr>
            <a:spLocks noGrp="1"/>
          </p:cNvSpPr>
          <p:nvPr>
            <p:ph idx="1"/>
          </p:nvPr>
        </p:nvSpPr>
        <p:spPr/>
        <p:txBody>
          <a:bodyPr>
            <a:normAutofit/>
          </a:bodyPr>
          <a:lstStyle/>
          <a:p>
            <a:r>
              <a:rPr lang="en-US" sz="1800" dirty="0"/>
              <a:t>Positive control is fastest, makes sense. Next is ATP depletion, which is weird because that one has no DNA so why is it getting higher GFP? Maybe because of extract but the no buffer is lower.</a:t>
            </a:r>
          </a:p>
          <a:p>
            <a:r>
              <a:rPr lang="en-US" sz="1800" dirty="0"/>
              <a:t>Negative control is next, so no buffer and no extract are effectively similar to negative control. Which is expected. Weird why the </a:t>
            </a:r>
            <a:r>
              <a:rPr lang="en-US" sz="1800" dirty="0" err="1"/>
              <a:t>atp</a:t>
            </a:r>
            <a:r>
              <a:rPr lang="en-US" sz="1800" dirty="0"/>
              <a:t> depletion is a bit higher. WE can verify this with better time series data.</a:t>
            </a:r>
          </a:p>
          <a:p>
            <a:endParaRPr lang="en-US" sz="1800" dirty="0"/>
          </a:p>
        </p:txBody>
      </p:sp>
    </p:spTree>
    <p:extLst>
      <p:ext uri="{BB962C8B-B14F-4D97-AF65-F5344CB8AC3E}">
        <p14:creationId xmlns:p14="http://schemas.microsoft.com/office/powerpoint/2010/main" val="1227407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6DB1-7E8A-0E46-AE65-67DEDAD8FA28}"/>
              </a:ext>
            </a:extLst>
          </p:cNvPr>
          <p:cNvSpPr>
            <a:spLocks noGrp="1"/>
          </p:cNvSpPr>
          <p:nvPr>
            <p:ph type="title"/>
          </p:nvPr>
        </p:nvSpPr>
        <p:spPr/>
        <p:txBody>
          <a:bodyPr/>
          <a:lstStyle/>
          <a:p>
            <a:r>
              <a:rPr lang="en-US" dirty="0"/>
              <a:t>Exp 7: GFP Controls Time Series</a:t>
            </a:r>
          </a:p>
        </p:txBody>
      </p:sp>
      <p:sp>
        <p:nvSpPr>
          <p:cNvPr id="3" name="Text Placeholder 2">
            <a:extLst>
              <a:ext uri="{FF2B5EF4-FFF2-40B4-BE49-F238E27FC236}">
                <a16:creationId xmlns:a16="http://schemas.microsoft.com/office/drawing/2014/main" id="{85688AC0-5F35-CE48-8B12-75B2C6FF214A}"/>
              </a:ext>
            </a:extLst>
          </p:cNvPr>
          <p:cNvSpPr>
            <a:spLocks noGrp="1"/>
          </p:cNvSpPr>
          <p:nvPr>
            <p:ph type="body" idx="1"/>
          </p:nvPr>
        </p:nvSpPr>
        <p:spPr/>
        <p:txBody>
          <a:bodyPr/>
          <a:lstStyle/>
          <a:p>
            <a:r>
              <a:rPr lang="en-US" dirty="0"/>
              <a:t>20201022_exp7_controls_gfp_timeseries</a:t>
            </a:r>
          </a:p>
        </p:txBody>
      </p:sp>
    </p:spTree>
    <p:extLst>
      <p:ext uri="{BB962C8B-B14F-4D97-AF65-F5344CB8AC3E}">
        <p14:creationId xmlns:p14="http://schemas.microsoft.com/office/powerpoint/2010/main" val="1072534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1A58E-1BD9-CD4D-9DAB-6E57A2062C3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B5C240C-9DC0-CD46-885B-9F46130CE5E7}"/>
              </a:ext>
            </a:extLst>
          </p:cNvPr>
          <p:cNvSpPr>
            <a:spLocks noGrp="1"/>
          </p:cNvSpPr>
          <p:nvPr>
            <p:ph idx="1"/>
          </p:nvPr>
        </p:nvSpPr>
        <p:spPr/>
        <p:txBody>
          <a:bodyPr/>
          <a:lstStyle/>
          <a:p>
            <a:pPr lvl="0"/>
            <a:r>
              <a:rPr lang="en-US" sz="2000" dirty="0"/>
              <a:t>Controls:</a:t>
            </a:r>
          </a:p>
          <a:p>
            <a:pPr lvl="1"/>
            <a:r>
              <a:rPr lang="en-US" sz="1800" dirty="0"/>
              <a:t>2x Positive control – </a:t>
            </a:r>
            <a:r>
              <a:rPr lang="en-US" sz="1800" dirty="0" err="1"/>
              <a:t>deGFP</a:t>
            </a:r>
            <a:r>
              <a:rPr lang="en-US" sz="1800" dirty="0"/>
              <a:t> DNA, buffer, extract</a:t>
            </a:r>
          </a:p>
          <a:p>
            <a:pPr lvl="1"/>
            <a:r>
              <a:rPr lang="en-US" sz="1800" dirty="0"/>
              <a:t>Negative control – extract</a:t>
            </a:r>
          </a:p>
          <a:p>
            <a:pPr lvl="1"/>
            <a:r>
              <a:rPr lang="en-US" sz="1800" dirty="0"/>
              <a:t>ATP depletion – buffer, extract</a:t>
            </a:r>
          </a:p>
          <a:p>
            <a:pPr lvl="1"/>
            <a:r>
              <a:rPr lang="en-US" sz="1800" dirty="0"/>
              <a:t>No buffer – </a:t>
            </a:r>
            <a:r>
              <a:rPr lang="en-US" sz="1800" dirty="0" err="1"/>
              <a:t>deGFP</a:t>
            </a:r>
            <a:r>
              <a:rPr lang="en-US" sz="1800" dirty="0"/>
              <a:t> DNA, extract</a:t>
            </a:r>
          </a:p>
          <a:p>
            <a:pPr lvl="1"/>
            <a:r>
              <a:rPr lang="en-US" sz="1800" dirty="0"/>
              <a:t>No extract – </a:t>
            </a:r>
            <a:r>
              <a:rPr lang="en-US" sz="1800" dirty="0" err="1"/>
              <a:t>deGFP</a:t>
            </a:r>
            <a:r>
              <a:rPr lang="en-US" sz="1800" dirty="0"/>
              <a:t> DNA, buffer</a:t>
            </a:r>
          </a:p>
          <a:p>
            <a:endParaRPr lang="en-US" dirty="0"/>
          </a:p>
        </p:txBody>
      </p:sp>
    </p:spTree>
    <p:extLst>
      <p:ext uri="{BB962C8B-B14F-4D97-AF65-F5344CB8AC3E}">
        <p14:creationId xmlns:p14="http://schemas.microsoft.com/office/powerpoint/2010/main" val="1747453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779695-E9AC-604C-8A6F-9F5D912F2344}"/>
              </a:ext>
            </a:extLst>
          </p:cNvPr>
          <p:cNvSpPr>
            <a:spLocks noGrp="1"/>
          </p:cNvSpPr>
          <p:nvPr>
            <p:ph type="title"/>
          </p:nvPr>
        </p:nvSpPr>
        <p:spPr/>
        <p:txBody>
          <a:bodyPr>
            <a:normAutofit/>
          </a:bodyPr>
          <a:lstStyle/>
          <a:p>
            <a:r>
              <a:rPr lang="en-US" sz="4800" dirty="0"/>
              <a:t>From Murray Meeting</a:t>
            </a:r>
          </a:p>
        </p:txBody>
      </p:sp>
      <p:sp>
        <p:nvSpPr>
          <p:cNvPr id="5" name="Text Placeholder 4">
            <a:extLst>
              <a:ext uri="{FF2B5EF4-FFF2-40B4-BE49-F238E27FC236}">
                <a16:creationId xmlns:a16="http://schemas.microsoft.com/office/drawing/2014/main" id="{E2DF285A-7D25-8D4D-BF80-3869FC0F8518}"/>
              </a:ext>
            </a:extLst>
          </p:cNvPr>
          <p:cNvSpPr>
            <a:spLocks noGrp="1"/>
          </p:cNvSpPr>
          <p:nvPr>
            <p:ph type="body" idx="1"/>
          </p:nvPr>
        </p:nvSpPr>
        <p:spPr/>
        <p:txBody>
          <a:bodyPr/>
          <a:lstStyle/>
          <a:p>
            <a:r>
              <a:rPr lang="en-US" dirty="0"/>
              <a:t>10.12.2020</a:t>
            </a:r>
          </a:p>
          <a:p>
            <a:r>
              <a:rPr lang="en-US" dirty="0"/>
              <a:t>File: 20201012_murray_mtg_2</a:t>
            </a:r>
          </a:p>
          <a:p>
            <a:endParaRPr lang="en-US" dirty="0"/>
          </a:p>
        </p:txBody>
      </p:sp>
    </p:spTree>
    <p:extLst>
      <p:ext uri="{BB962C8B-B14F-4D97-AF65-F5344CB8AC3E}">
        <p14:creationId xmlns:p14="http://schemas.microsoft.com/office/powerpoint/2010/main" val="148272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B223F-4D26-0D48-BBB2-15693F5CD5F4}"/>
              </a:ext>
            </a:extLst>
          </p:cNvPr>
          <p:cNvSpPr>
            <a:spLocks noGrp="1"/>
          </p:cNvSpPr>
          <p:nvPr>
            <p:ph type="title"/>
          </p:nvPr>
        </p:nvSpPr>
        <p:spPr>
          <a:xfrm>
            <a:off x="107043" y="0"/>
            <a:ext cx="10515600" cy="1325563"/>
          </a:xfrm>
        </p:spPr>
        <p:txBody>
          <a:bodyPr/>
          <a:lstStyle/>
          <a:p>
            <a:r>
              <a:rPr lang="en-US" dirty="0"/>
              <a:t>Plotting with Processing functions</a:t>
            </a:r>
          </a:p>
        </p:txBody>
      </p:sp>
      <p:pic>
        <p:nvPicPr>
          <p:cNvPr id="5" name="Content Placeholder 4" descr="Chart&#10;&#10;Description automatically generated">
            <a:extLst>
              <a:ext uri="{FF2B5EF4-FFF2-40B4-BE49-F238E27FC236}">
                <a16:creationId xmlns:a16="http://schemas.microsoft.com/office/drawing/2014/main" id="{8CA9B3C9-DBE6-8B4D-A17D-B21DAB7CD011}"/>
              </a:ext>
            </a:extLst>
          </p:cNvPr>
          <p:cNvPicPr>
            <a:picLocks noGrp="1" noChangeAspect="1"/>
          </p:cNvPicPr>
          <p:nvPr>
            <p:ph idx="1"/>
          </p:nvPr>
        </p:nvPicPr>
        <p:blipFill>
          <a:blip r:embed="rId3"/>
          <a:stretch>
            <a:fillRect/>
          </a:stretch>
        </p:blipFill>
        <p:spPr>
          <a:xfrm>
            <a:off x="0" y="1640274"/>
            <a:ext cx="5943599" cy="3200400"/>
          </a:xfrm>
        </p:spPr>
      </p:pic>
      <p:pic>
        <p:nvPicPr>
          <p:cNvPr id="7" name="Picture 6" descr="Chart&#10;&#10;Description automatically generated">
            <a:extLst>
              <a:ext uri="{FF2B5EF4-FFF2-40B4-BE49-F238E27FC236}">
                <a16:creationId xmlns:a16="http://schemas.microsoft.com/office/drawing/2014/main" id="{D3B89EB4-C9CC-C345-8F9F-B58F6E1D59D8}"/>
              </a:ext>
            </a:extLst>
          </p:cNvPr>
          <p:cNvPicPr>
            <a:picLocks noChangeAspect="1"/>
          </p:cNvPicPr>
          <p:nvPr/>
        </p:nvPicPr>
        <p:blipFill>
          <a:blip r:embed="rId4"/>
          <a:stretch>
            <a:fillRect/>
          </a:stretch>
        </p:blipFill>
        <p:spPr>
          <a:xfrm>
            <a:off x="6248403" y="1640274"/>
            <a:ext cx="5943600" cy="3200400"/>
          </a:xfrm>
          <a:prstGeom prst="rect">
            <a:avLst/>
          </a:prstGeom>
        </p:spPr>
      </p:pic>
    </p:spTree>
    <p:extLst>
      <p:ext uri="{BB962C8B-B14F-4D97-AF65-F5344CB8AC3E}">
        <p14:creationId xmlns:p14="http://schemas.microsoft.com/office/powerpoint/2010/main" val="2830793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D6447-28BC-5844-A62A-8D3A3BBDEC4D}"/>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4C5CA3F8-4301-FD4D-824D-739DBE9B13B6}"/>
              </a:ext>
            </a:extLst>
          </p:cNvPr>
          <p:cNvSpPr>
            <a:spLocks noGrp="1"/>
          </p:cNvSpPr>
          <p:nvPr>
            <p:ph idx="1"/>
          </p:nvPr>
        </p:nvSpPr>
        <p:spPr/>
        <p:txBody>
          <a:bodyPr>
            <a:normAutofit/>
          </a:bodyPr>
          <a:lstStyle/>
          <a:p>
            <a:r>
              <a:rPr lang="en-US" sz="2400" dirty="0"/>
              <a:t>As expected, positive control is way higher than the rest.</a:t>
            </a:r>
          </a:p>
          <a:p>
            <a:r>
              <a:rPr lang="en-US" sz="2400" b="1" dirty="0">
                <a:solidFill>
                  <a:schemeClr val="accent2"/>
                </a:solidFill>
              </a:rPr>
              <a:t>ATP Depletion (only buffer) higher than the rest again!!! Consider WHY!!!</a:t>
            </a:r>
          </a:p>
          <a:p>
            <a:r>
              <a:rPr lang="en-US" sz="2400" b="1" dirty="0">
                <a:solidFill>
                  <a:schemeClr val="accent2"/>
                </a:solidFill>
              </a:rPr>
              <a:t>Why is it higher than just the extract portion</a:t>
            </a:r>
          </a:p>
          <a:p>
            <a:endParaRPr lang="en-US" sz="2400" dirty="0"/>
          </a:p>
        </p:txBody>
      </p:sp>
    </p:spTree>
    <p:extLst>
      <p:ext uri="{BB962C8B-B14F-4D97-AF65-F5344CB8AC3E}">
        <p14:creationId xmlns:p14="http://schemas.microsoft.com/office/powerpoint/2010/main" val="2630547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02180926-B045-A841-9B94-5709C7ABD4D4}"/>
              </a:ext>
            </a:extLst>
          </p:cNvPr>
          <p:cNvPicPr>
            <a:picLocks noChangeAspect="1"/>
          </p:cNvPicPr>
          <p:nvPr/>
        </p:nvPicPr>
        <p:blipFill>
          <a:blip r:embed="rId3"/>
          <a:stretch>
            <a:fillRect/>
          </a:stretch>
        </p:blipFill>
        <p:spPr>
          <a:xfrm>
            <a:off x="741362" y="503238"/>
            <a:ext cx="7937500" cy="508000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9556105E-361B-1647-A848-49E49D8CDF6B}"/>
              </a:ext>
            </a:extLst>
          </p:cNvPr>
          <p:cNvPicPr>
            <a:picLocks noChangeAspect="1"/>
          </p:cNvPicPr>
          <p:nvPr/>
        </p:nvPicPr>
        <p:blipFill>
          <a:blip r:embed="rId4"/>
          <a:stretch>
            <a:fillRect/>
          </a:stretch>
        </p:blipFill>
        <p:spPr>
          <a:xfrm>
            <a:off x="8678862" y="1176338"/>
            <a:ext cx="3454400" cy="1866900"/>
          </a:xfrm>
          <a:prstGeom prst="rect">
            <a:avLst/>
          </a:prstGeom>
        </p:spPr>
      </p:pic>
    </p:spTree>
    <p:extLst>
      <p:ext uri="{BB962C8B-B14F-4D97-AF65-F5344CB8AC3E}">
        <p14:creationId xmlns:p14="http://schemas.microsoft.com/office/powerpoint/2010/main" val="3711052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0D043-CE7E-5843-89D6-86CD27200B5B}"/>
              </a:ext>
            </a:extLst>
          </p:cNvPr>
          <p:cNvSpPr>
            <a:spLocks noGrp="1"/>
          </p:cNvSpPr>
          <p:nvPr>
            <p:ph type="title"/>
          </p:nvPr>
        </p:nvSpPr>
        <p:spPr/>
        <p:txBody>
          <a:bodyPr/>
          <a:lstStyle/>
          <a:p>
            <a:r>
              <a:rPr lang="en-US" dirty="0">
                <a:solidFill>
                  <a:schemeClr val="bg1">
                    <a:lumMod val="75000"/>
                  </a:schemeClr>
                </a:solidFill>
              </a:rPr>
              <a:t>Better plotting</a:t>
            </a:r>
          </a:p>
        </p:txBody>
      </p:sp>
      <p:pic>
        <p:nvPicPr>
          <p:cNvPr id="4" name="Picture 3" descr="Chart&#10;&#10;Description automatically generated">
            <a:extLst>
              <a:ext uri="{FF2B5EF4-FFF2-40B4-BE49-F238E27FC236}">
                <a16:creationId xmlns:a16="http://schemas.microsoft.com/office/drawing/2014/main" id="{337C8384-AA76-D048-9430-89EB21505CB8}"/>
              </a:ext>
            </a:extLst>
          </p:cNvPr>
          <p:cNvPicPr>
            <a:picLocks noChangeAspect="1"/>
          </p:cNvPicPr>
          <p:nvPr/>
        </p:nvPicPr>
        <p:blipFill>
          <a:blip r:embed="rId2"/>
          <a:stretch>
            <a:fillRect/>
          </a:stretch>
        </p:blipFill>
        <p:spPr>
          <a:xfrm>
            <a:off x="1497989" y="1503232"/>
            <a:ext cx="9196022" cy="4951704"/>
          </a:xfrm>
          <a:prstGeom prst="rect">
            <a:avLst/>
          </a:prstGeom>
        </p:spPr>
      </p:pic>
    </p:spTree>
    <p:extLst>
      <p:ext uri="{BB962C8B-B14F-4D97-AF65-F5344CB8AC3E}">
        <p14:creationId xmlns:p14="http://schemas.microsoft.com/office/powerpoint/2010/main" val="2897029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A0B9-A7D2-124C-8D56-46A979EBDF47}"/>
              </a:ext>
            </a:extLst>
          </p:cNvPr>
          <p:cNvSpPr>
            <a:spLocks noGrp="1"/>
          </p:cNvSpPr>
          <p:nvPr>
            <p:ph type="title"/>
          </p:nvPr>
        </p:nvSpPr>
        <p:spPr/>
        <p:txBody>
          <a:bodyPr/>
          <a:lstStyle/>
          <a:p>
            <a:r>
              <a:rPr lang="en-US" dirty="0"/>
              <a:t>Exp 8: GFP and ATP Long Controls</a:t>
            </a:r>
          </a:p>
        </p:txBody>
      </p:sp>
      <p:sp>
        <p:nvSpPr>
          <p:cNvPr id="3" name="Text Placeholder 2">
            <a:extLst>
              <a:ext uri="{FF2B5EF4-FFF2-40B4-BE49-F238E27FC236}">
                <a16:creationId xmlns:a16="http://schemas.microsoft.com/office/drawing/2014/main" id="{038DEFAC-95DF-C241-97ED-C01CC401F0AE}"/>
              </a:ext>
            </a:extLst>
          </p:cNvPr>
          <p:cNvSpPr>
            <a:spLocks noGrp="1"/>
          </p:cNvSpPr>
          <p:nvPr>
            <p:ph type="body" idx="1"/>
          </p:nvPr>
        </p:nvSpPr>
        <p:spPr/>
        <p:txBody>
          <a:bodyPr/>
          <a:lstStyle/>
          <a:p>
            <a:br>
              <a:rPr lang="en-US" dirty="0"/>
            </a:br>
            <a:r>
              <a:rPr lang="en-US" dirty="0"/>
              <a:t>20201023_exp8_controls_gfp_atp</a:t>
            </a:r>
          </a:p>
        </p:txBody>
      </p:sp>
    </p:spTree>
    <p:extLst>
      <p:ext uri="{BB962C8B-B14F-4D97-AF65-F5344CB8AC3E}">
        <p14:creationId xmlns:p14="http://schemas.microsoft.com/office/powerpoint/2010/main" val="883502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1F21-E004-D740-9FC7-A22281A868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B2AD62-F807-7D4D-B765-7B87F53964B1}"/>
              </a:ext>
            </a:extLst>
          </p:cNvPr>
          <p:cNvSpPr>
            <a:spLocks noGrp="1"/>
          </p:cNvSpPr>
          <p:nvPr>
            <p:ph idx="1"/>
          </p:nvPr>
        </p:nvSpPr>
        <p:spPr/>
        <p:txBody>
          <a:bodyPr/>
          <a:lstStyle/>
          <a:p>
            <a:pPr lvl="0"/>
            <a:r>
              <a:rPr lang="en-US" sz="2000" dirty="0"/>
              <a:t>Controls:</a:t>
            </a:r>
          </a:p>
          <a:p>
            <a:pPr lvl="1"/>
            <a:r>
              <a:rPr lang="en-US" sz="1800" dirty="0"/>
              <a:t>2x Positive control – </a:t>
            </a:r>
            <a:r>
              <a:rPr lang="en-US" sz="1800" dirty="0" err="1"/>
              <a:t>deGFP</a:t>
            </a:r>
            <a:r>
              <a:rPr lang="en-US" sz="1800" dirty="0"/>
              <a:t> DNA, buffer, extract</a:t>
            </a:r>
          </a:p>
          <a:p>
            <a:pPr lvl="1"/>
            <a:r>
              <a:rPr lang="en-US" sz="1800" dirty="0"/>
              <a:t>Negative control – extract</a:t>
            </a:r>
          </a:p>
          <a:p>
            <a:pPr lvl="1"/>
            <a:r>
              <a:rPr lang="en-US" sz="1800" dirty="0"/>
              <a:t>ATP depletion – buffer, extract</a:t>
            </a:r>
          </a:p>
          <a:p>
            <a:pPr lvl="1"/>
            <a:r>
              <a:rPr lang="en-US" sz="1800" dirty="0"/>
              <a:t>No buffer – </a:t>
            </a:r>
            <a:r>
              <a:rPr lang="en-US" sz="1800" dirty="0" err="1"/>
              <a:t>deGFP</a:t>
            </a:r>
            <a:r>
              <a:rPr lang="en-US" sz="1800" dirty="0"/>
              <a:t> DNA, extract</a:t>
            </a:r>
          </a:p>
          <a:p>
            <a:pPr lvl="1"/>
            <a:r>
              <a:rPr lang="en-US" sz="1800" dirty="0"/>
              <a:t>No extract – </a:t>
            </a:r>
            <a:r>
              <a:rPr lang="en-US" sz="1800" dirty="0" err="1"/>
              <a:t>deGFP</a:t>
            </a:r>
            <a:r>
              <a:rPr lang="en-US" sz="1800" dirty="0"/>
              <a:t> DNA, buffer</a:t>
            </a:r>
          </a:p>
          <a:p>
            <a:endParaRPr lang="en-US" dirty="0"/>
          </a:p>
          <a:p>
            <a:r>
              <a:rPr lang="en-US" sz="2000" dirty="0">
                <a:solidFill>
                  <a:srgbClr val="FF0000"/>
                </a:solidFill>
              </a:rPr>
              <a:t>ATP assay reaction done with luminescence again</a:t>
            </a:r>
            <a:r>
              <a:rPr lang="en-US" sz="2000" dirty="0">
                <a:solidFill>
                  <a:srgbClr val="FF0000"/>
                </a:solidFill>
                <a:sym typeface="Wingdings" pitchFamily="2" charset="2"/>
              </a:rPr>
              <a:t></a:t>
            </a:r>
          </a:p>
          <a:p>
            <a:r>
              <a:rPr lang="en-US" sz="2000" dirty="0">
                <a:solidFill>
                  <a:srgbClr val="FF0000"/>
                </a:solidFill>
                <a:sym typeface="Wingdings" pitchFamily="2" charset="2"/>
              </a:rPr>
              <a:t>Didn’t really fix the analysis .</a:t>
            </a:r>
            <a:r>
              <a:rPr lang="en-US" sz="2000" dirty="0" err="1">
                <a:solidFill>
                  <a:srgbClr val="FF0000"/>
                </a:solidFill>
                <a:sym typeface="Wingdings" pitchFamily="2" charset="2"/>
              </a:rPr>
              <a:t>ipynb</a:t>
            </a:r>
            <a:r>
              <a:rPr lang="en-US" sz="2000" dirty="0">
                <a:solidFill>
                  <a:srgbClr val="FF0000"/>
                </a:solidFill>
                <a:sym typeface="Wingdings" pitchFamily="2" charset="2"/>
              </a:rPr>
              <a:t> file (serious problems but useless data)</a:t>
            </a:r>
            <a:endParaRPr lang="en-US" sz="2000" dirty="0">
              <a:solidFill>
                <a:srgbClr val="FF0000"/>
              </a:solidFill>
            </a:endParaRPr>
          </a:p>
        </p:txBody>
      </p:sp>
    </p:spTree>
    <p:extLst>
      <p:ext uri="{BB962C8B-B14F-4D97-AF65-F5344CB8AC3E}">
        <p14:creationId xmlns:p14="http://schemas.microsoft.com/office/powerpoint/2010/main" val="3570341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FE74CE-1980-2743-8C28-C4C51AEC6FC1}"/>
              </a:ext>
            </a:extLst>
          </p:cNvPr>
          <p:cNvSpPr txBox="1"/>
          <p:nvPr/>
        </p:nvSpPr>
        <p:spPr>
          <a:xfrm>
            <a:off x="1351722" y="4273826"/>
            <a:ext cx="2001354" cy="2308324"/>
          </a:xfrm>
          <a:prstGeom prst="rect">
            <a:avLst/>
          </a:prstGeom>
          <a:noFill/>
        </p:spPr>
        <p:txBody>
          <a:bodyPr wrap="square" rtlCol="0">
            <a:spAutoFit/>
          </a:bodyPr>
          <a:lstStyle/>
          <a:p>
            <a:r>
              <a:rPr lang="en-US" dirty="0">
                <a:solidFill>
                  <a:srgbClr val="FF0000"/>
                </a:solidFill>
              </a:rPr>
              <a:t>The last data point had bubbles (removed from graphs)</a:t>
            </a:r>
          </a:p>
          <a:p>
            <a:endParaRPr lang="en-US" dirty="0">
              <a:solidFill>
                <a:srgbClr val="FF0000"/>
              </a:solidFill>
            </a:endParaRPr>
          </a:p>
          <a:p>
            <a:r>
              <a:rPr lang="en-US" dirty="0">
                <a:solidFill>
                  <a:srgbClr val="FF0000"/>
                </a:solidFill>
              </a:rPr>
              <a:t>Also used fluorescence, which is wrong</a:t>
            </a:r>
            <a:r>
              <a:rPr lang="en-US" dirty="0">
                <a:solidFill>
                  <a:srgbClr val="FF0000"/>
                </a:solidFill>
                <a:sym typeface="Wingdings" pitchFamily="2" charset="2"/>
              </a:rPr>
              <a:t></a:t>
            </a:r>
            <a:endParaRPr lang="en-US" dirty="0">
              <a:solidFill>
                <a:srgbClr val="FF0000"/>
              </a:solidFill>
            </a:endParaRPr>
          </a:p>
        </p:txBody>
      </p:sp>
      <p:pic>
        <p:nvPicPr>
          <p:cNvPr id="8" name="Picture 7" descr="Chart, line chart&#10;&#10;Description automatically generated">
            <a:extLst>
              <a:ext uri="{FF2B5EF4-FFF2-40B4-BE49-F238E27FC236}">
                <a16:creationId xmlns:a16="http://schemas.microsoft.com/office/drawing/2014/main" id="{C76C39DE-BCD1-ED4C-B4B3-7889DC0A5764}"/>
              </a:ext>
            </a:extLst>
          </p:cNvPr>
          <p:cNvPicPr>
            <a:picLocks noChangeAspect="1"/>
          </p:cNvPicPr>
          <p:nvPr/>
        </p:nvPicPr>
        <p:blipFill>
          <a:blip r:embed="rId3"/>
          <a:stretch>
            <a:fillRect/>
          </a:stretch>
        </p:blipFill>
        <p:spPr>
          <a:xfrm>
            <a:off x="356732" y="128587"/>
            <a:ext cx="6121400" cy="3200400"/>
          </a:xfrm>
          <a:prstGeom prst="rect">
            <a:avLst/>
          </a:prstGeom>
        </p:spPr>
      </p:pic>
      <p:pic>
        <p:nvPicPr>
          <p:cNvPr id="10" name="Picture 9">
            <a:extLst>
              <a:ext uri="{FF2B5EF4-FFF2-40B4-BE49-F238E27FC236}">
                <a16:creationId xmlns:a16="http://schemas.microsoft.com/office/drawing/2014/main" id="{919A3D78-F8FF-2948-9BC5-48BE4291D016}"/>
              </a:ext>
            </a:extLst>
          </p:cNvPr>
          <p:cNvPicPr>
            <a:picLocks noChangeAspect="1"/>
          </p:cNvPicPr>
          <p:nvPr/>
        </p:nvPicPr>
        <p:blipFill>
          <a:blip r:embed="rId4"/>
          <a:stretch>
            <a:fillRect/>
          </a:stretch>
        </p:blipFill>
        <p:spPr>
          <a:xfrm>
            <a:off x="4712602" y="3529014"/>
            <a:ext cx="6062133" cy="3200400"/>
          </a:xfrm>
          <a:prstGeom prst="rect">
            <a:avLst/>
          </a:prstGeom>
        </p:spPr>
      </p:pic>
    </p:spTree>
    <p:extLst>
      <p:ext uri="{BB962C8B-B14F-4D97-AF65-F5344CB8AC3E}">
        <p14:creationId xmlns:p14="http://schemas.microsoft.com/office/powerpoint/2010/main" val="3994324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F9DFB-E3E1-E344-9590-2247F25BEB83}"/>
              </a:ext>
            </a:extLst>
          </p:cNvPr>
          <p:cNvSpPr>
            <a:spLocks noGrp="1"/>
          </p:cNvSpPr>
          <p:nvPr>
            <p:ph type="title"/>
          </p:nvPr>
        </p:nvSpPr>
        <p:spPr/>
        <p:txBody>
          <a:bodyPr/>
          <a:lstStyle/>
          <a:p>
            <a:r>
              <a:rPr lang="en-US" dirty="0"/>
              <a:t>Exp 9: ATP Assay Calibration Round 2</a:t>
            </a:r>
          </a:p>
        </p:txBody>
      </p:sp>
      <p:sp>
        <p:nvSpPr>
          <p:cNvPr id="3" name="Text Placeholder 2">
            <a:extLst>
              <a:ext uri="{FF2B5EF4-FFF2-40B4-BE49-F238E27FC236}">
                <a16:creationId xmlns:a16="http://schemas.microsoft.com/office/drawing/2014/main" id="{2C0C5764-DEC4-D447-9C4B-281D8E606512}"/>
              </a:ext>
            </a:extLst>
          </p:cNvPr>
          <p:cNvSpPr>
            <a:spLocks noGrp="1"/>
          </p:cNvSpPr>
          <p:nvPr>
            <p:ph type="body" idx="1"/>
          </p:nvPr>
        </p:nvSpPr>
        <p:spPr/>
        <p:txBody>
          <a:bodyPr/>
          <a:lstStyle/>
          <a:p>
            <a:r>
              <a:rPr lang="en-US" dirty="0"/>
              <a:t>Done with luminescence</a:t>
            </a:r>
          </a:p>
          <a:p>
            <a:r>
              <a:rPr lang="en-US" dirty="0"/>
              <a:t>11/2/2020</a:t>
            </a:r>
          </a:p>
          <a:p>
            <a:r>
              <a:rPr lang="en-US" dirty="0"/>
              <a:t>20201102_exp9_atpassaycalibration_2</a:t>
            </a:r>
          </a:p>
        </p:txBody>
      </p:sp>
    </p:spTree>
    <p:extLst>
      <p:ext uri="{BB962C8B-B14F-4D97-AF65-F5344CB8AC3E}">
        <p14:creationId xmlns:p14="http://schemas.microsoft.com/office/powerpoint/2010/main" val="2194530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60232-D766-8C45-9032-BD62B9A692BF}"/>
              </a:ext>
            </a:extLst>
          </p:cNvPr>
          <p:cNvSpPr>
            <a:spLocks noGrp="1"/>
          </p:cNvSpPr>
          <p:nvPr>
            <p:ph type="title"/>
          </p:nvPr>
        </p:nvSpPr>
        <p:spPr/>
        <p:txBody>
          <a:bodyPr/>
          <a:lstStyle/>
          <a:p>
            <a:r>
              <a:rPr lang="en-US" dirty="0"/>
              <a:t>ATP Assay Calibration Concentrations</a:t>
            </a:r>
          </a:p>
        </p:txBody>
      </p:sp>
      <p:sp>
        <p:nvSpPr>
          <p:cNvPr id="3" name="Content Placeholder 2">
            <a:extLst>
              <a:ext uri="{FF2B5EF4-FFF2-40B4-BE49-F238E27FC236}">
                <a16:creationId xmlns:a16="http://schemas.microsoft.com/office/drawing/2014/main" id="{C7A7831B-181A-9E43-9D91-FB1E8E15BBE9}"/>
              </a:ext>
            </a:extLst>
          </p:cNvPr>
          <p:cNvSpPr>
            <a:spLocks noGrp="1"/>
          </p:cNvSpPr>
          <p:nvPr>
            <p:ph idx="1"/>
          </p:nvPr>
        </p:nvSpPr>
        <p:spPr/>
        <p:txBody>
          <a:bodyPr/>
          <a:lstStyle/>
          <a:p>
            <a:r>
              <a:rPr lang="en-US" dirty="0"/>
              <a:t>Used ABCDEFG Samples from the </a:t>
            </a:r>
            <a:r>
              <a:rPr lang="en-US" dirty="0">
                <a:hlinkClick r:id="rId2"/>
              </a:rPr>
              <a:t>https://www.caymanchem.com/pdfs/700410.pdf</a:t>
            </a:r>
            <a:r>
              <a:rPr lang="en-US" dirty="0"/>
              <a:t> </a:t>
            </a:r>
          </a:p>
          <a:p>
            <a:pPr lvl="1"/>
            <a:endParaRPr lang="en-US" dirty="0"/>
          </a:p>
          <a:p>
            <a:r>
              <a:rPr lang="en-US" dirty="0"/>
              <a:t>Also made my own </a:t>
            </a:r>
            <a:r>
              <a:rPr lang="en-US" dirty="0" err="1"/>
              <a:t>atp</a:t>
            </a:r>
            <a:r>
              <a:rPr lang="en-US" dirty="0"/>
              <a:t> aliquots from </a:t>
            </a:r>
            <a:r>
              <a:rPr lang="en-US" dirty="0" err="1"/>
              <a:t>atp</a:t>
            </a:r>
            <a:r>
              <a:rPr lang="en-US" dirty="0"/>
              <a:t> found in lab (all in mM)</a:t>
            </a:r>
          </a:p>
          <a:p>
            <a:endParaRPr lang="en-US" dirty="0"/>
          </a:p>
        </p:txBody>
      </p:sp>
      <p:graphicFrame>
        <p:nvGraphicFramePr>
          <p:cNvPr id="4" name="Table 3">
            <a:extLst>
              <a:ext uri="{FF2B5EF4-FFF2-40B4-BE49-F238E27FC236}">
                <a16:creationId xmlns:a16="http://schemas.microsoft.com/office/drawing/2014/main" id="{F1C51C14-A43E-B44A-8930-7E0A592909B1}"/>
              </a:ext>
            </a:extLst>
          </p:cNvPr>
          <p:cNvGraphicFramePr>
            <a:graphicFrameLocks noGrp="1"/>
          </p:cNvGraphicFramePr>
          <p:nvPr>
            <p:extLst>
              <p:ext uri="{D42A27DB-BD31-4B8C-83A1-F6EECF244321}">
                <p14:modId xmlns:p14="http://schemas.microsoft.com/office/powerpoint/2010/main" val="413887211"/>
              </p:ext>
            </p:extLst>
          </p:nvPr>
        </p:nvGraphicFramePr>
        <p:xfrm>
          <a:off x="9218140" y="1184061"/>
          <a:ext cx="1395969" cy="1823085"/>
        </p:xfrm>
        <a:graphic>
          <a:graphicData uri="http://schemas.openxmlformats.org/drawingml/2006/table">
            <a:tbl>
              <a:tblPr>
                <a:tableStyleId>{5C22544A-7EE6-4342-B048-85BDC9FD1C3A}</a:tableStyleId>
              </a:tblPr>
              <a:tblGrid>
                <a:gridCol w="1395969">
                  <a:extLst>
                    <a:ext uri="{9D8B030D-6E8A-4147-A177-3AD203B41FA5}">
                      <a16:colId xmlns:a16="http://schemas.microsoft.com/office/drawing/2014/main" val="1079580751"/>
                    </a:ext>
                  </a:extLst>
                </a:gridCol>
              </a:tblGrid>
              <a:tr h="190500">
                <a:tc>
                  <a:txBody>
                    <a:bodyPr/>
                    <a:lstStyle/>
                    <a:p>
                      <a:pPr algn="l" fontAlgn="b"/>
                      <a:r>
                        <a:rPr lang="en-US" sz="1100" u="none" strike="noStrike" dirty="0">
                          <a:effectLst/>
                        </a:rPr>
                        <a:t>1 </a:t>
                      </a:r>
                      <a:r>
                        <a:rPr lang="en-US" sz="1100" u="none" strike="noStrike" dirty="0" err="1">
                          <a:effectLst/>
                        </a:rPr>
                        <a:t>uM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03444965"/>
                  </a:ext>
                </a:extLst>
              </a:tr>
              <a:tr h="190500">
                <a:tc>
                  <a:txBody>
                    <a:bodyPr/>
                    <a:lstStyle/>
                    <a:p>
                      <a:pPr algn="l" fontAlgn="b"/>
                      <a:r>
                        <a:rPr lang="en-US" sz="1100" u="none" strike="noStrike">
                          <a:effectLst/>
                        </a:rPr>
                        <a:t>325 nM</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89412256"/>
                  </a:ext>
                </a:extLst>
              </a:tr>
              <a:tr h="190500">
                <a:tc>
                  <a:txBody>
                    <a:bodyPr/>
                    <a:lstStyle/>
                    <a:p>
                      <a:pPr algn="l" fontAlgn="b"/>
                      <a:r>
                        <a:rPr lang="en-US" sz="1100" u="none" strike="noStrike" dirty="0">
                          <a:effectLst/>
                        </a:rPr>
                        <a:t>105.6 nM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81899471"/>
                  </a:ext>
                </a:extLst>
              </a:tr>
              <a:tr h="190500">
                <a:tc>
                  <a:txBody>
                    <a:bodyPr/>
                    <a:lstStyle/>
                    <a:p>
                      <a:pPr algn="l" fontAlgn="b"/>
                      <a:r>
                        <a:rPr lang="en-US" sz="1100" u="none" strike="noStrike" dirty="0">
                          <a:effectLst/>
                        </a:rPr>
                        <a:t>34.3 nM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41004094"/>
                  </a:ext>
                </a:extLst>
              </a:tr>
              <a:tr h="190500">
                <a:tc>
                  <a:txBody>
                    <a:bodyPr/>
                    <a:lstStyle/>
                    <a:p>
                      <a:pPr algn="l" fontAlgn="b"/>
                      <a:r>
                        <a:rPr lang="en-US" sz="1100" u="none" strike="noStrike" dirty="0">
                          <a:effectLst/>
                        </a:rPr>
                        <a:t>11.2 nM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23795576"/>
                  </a:ext>
                </a:extLst>
              </a:tr>
              <a:tr h="190500">
                <a:tc>
                  <a:txBody>
                    <a:bodyPr/>
                    <a:lstStyle/>
                    <a:p>
                      <a:pPr algn="l" fontAlgn="b"/>
                      <a:r>
                        <a:rPr lang="en-US" sz="1100" u="none" strike="noStrike" dirty="0">
                          <a:effectLst/>
                        </a:rPr>
                        <a:t>3.6 nM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7969450"/>
                  </a:ext>
                </a:extLst>
              </a:tr>
              <a:tr h="190500">
                <a:tc>
                  <a:txBody>
                    <a:bodyPr/>
                    <a:lstStyle/>
                    <a:p>
                      <a:pPr algn="l" fontAlgn="b"/>
                      <a:r>
                        <a:rPr lang="en-US" sz="1100" u="none" strike="noStrike" dirty="0">
                          <a:effectLst/>
                        </a:rPr>
                        <a:t>11.2 nM</a:t>
                      </a:r>
                    </a:p>
                    <a:p>
                      <a:pPr algn="l" fontAlgn="b"/>
                      <a:r>
                        <a:rPr lang="en-US" sz="1100" u="none" strike="noStrike" dirty="0">
                          <a:effectLst/>
                        </a:rPr>
                        <a:t>10 </a:t>
                      </a:r>
                      <a:r>
                        <a:rPr lang="en-US" sz="1100" u="none" strike="noStrike" dirty="0" err="1">
                          <a:effectLst/>
                        </a:rPr>
                        <a:t>uM</a:t>
                      </a:r>
                      <a:endParaRPr lang="en-US" sz="1100" u="none" strike="noStrike" dirty="0">
                        <a:effectLst/>
                      </a:endParaRPr>
                    </a:p>
                    <a:p>
                      <a:pPr algn="l" fontAlgn="b"/>
                      <a:r>
                        <a:rPr lang="en-US" sz="1100" b="0" i="0" u="none" strike="noStrike" dirty="0">
                          <a:solidFill>
                            <a:srgbClr val="000000"/>
                          </a:solidFill>
                          <a:effectLst/>
                          <a:latin typeface="Calibri" panose="020F0502020204030204" pitchFamily="34" charset="0"/>
                        </a:rPr>
                        <a:t>0 nM</a:t>
                      </a:r>
                    </a:p>
                    <a:p>
                      <a:pPr algn="l" fontAlgn="b"/>
                      <a:r>
                        <a:rPr lang="en-US" sz="1100" b="0" i="0" u="none" strike="noStrike" dirty="0">
                          <a:solidFill>
                            <a:srgbClr val="000000"/>
                          </a:solidFill>
                          <a:effectLst/>
                          <a:latin typeface="Calibri" panose="020F0502020204030204" pitchFamily="34" charset="0"/>
                        </a:rPr>
                        <a:t>ALL DIVIDED BY 2</a:t>
                      </a:r>
                    </a:p>
                  </a:txBody>
                  <a:tcPr marL="9525" marR="9525" marT="9525" marB="0" anchor="b"/>
                </a:tc>
                <a:extLst>
                  <a:ext uri="{0D108BD9-81ED-4DB2-BD59-A6C34878D82A}">
                    <a16:rowId xmlns:a16="http://schemas.microsoft.com/office/drawing/2014/main" val="393448958"/>
                  </a:ext>
                </a:extLst>
              </a:tr>
            </a:tbl>
          </a:graphicData>
        </a:graphic>
      </p:graphicFrame>
      <p:graphicFrame>
        <p:nvGraphicFramePr>
          <p:cNvPr id="5" name="Table 4">
            <a:extLst>
              <a:ext uri="{FF2B5EF4-FFF2-40B4-BE49-F238E27FC236}">
                <a16:creationId xmlns:a16="http://schemas.microsoft.com/office/drawing/2014/main" id="{CC5FE299-3973-A642-8EBA-F845C1AB712B}"/>
              </a:ext>
            </a:extLst>
          </p:cNvPr>
          <p:cNvGraphicFramePr>
            <a:graphicFrameLocks noGrp="1"/>
          </p:cNvGraphicFramePr>
          <p:nvPr>
            <p:extLst>
              <p:ext uri="{D42A27DB-BD31-4B8C-83A1-F6EECF244321}">
                <p14:modId xmlns:p14="http://schemas.microsoft.com/office/powerpoint/2010/main" val="2260572201"/>
              </p:ext>
            </p:extLst>
          </p:nvPr>
        </p:nvGraphicFramePr>
        <p:xfrm>
          <a:off x="10799805" y="3150973"/>
          <a:ext cx="368300" cy="1143000"/>
        </p:xfrm>
        <a:graphic>
          <a:graphicData uri="http://schemas.openxmlformats.org/drawingml/2006/table">
            <a:tbl>
              <a:tblPr>
                <a:tableStyleId>{5C22544A-7EE6-4342-B048-85BDC9FD1C3A}</a:tableStyleId>
              </a:tblPr>
              <a:tblGrid>
                <a:gridCol w="368300">
                  <a:extLst>
                    <a:ext uri="{9D8B030D-6E8A-4147-A177-3AD203B41FA5}">
                      <a16:colId xmlns:a16="http://schemas.microsoft.com/office/drawing/2014/main" val="3286140591"/>
                    </a:ext>
                  </a:extLst>
                </a:gridCol>
              </a:tblGrid>
              <a:tr h="190500">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79266158"/>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0941061"/>
                  </a:ext>
                </a:extLst>
              </a:tr>
              <a:tr h="190500">
                <a:tc>
                  <a:txBody>
                    <a:bodyPr/>
                    <a:lstStyle/>
                    <a:p>
                      <a:pPr algn="l" fontAlgn="b"/>
                      <a:r>
                        <a:rPr lang="en-US" sz="1100" u="none" strike="noStrike">
                          <a:effectLst/>
                        </a:rPr>
                        <a:t>10^-1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10281331"/>
                  </a:ext>
                </a:extLst>
              </a:tr>
              <a:tr h="190500">
                <a:tc>
                  <a:txBody>
                    <a:bodyPr/>
                    <a:lstStyle/>
                    <a:p>
                      <a:pPr algn="l" fontAlgn="b"/>
                      <a:r>
                        <a:rPr lang="en-US" sz="1100" u="none" strike="noStrike" dirty="0">
                          <a:effectLst/>
                        </a:rPr>
                        <a:t>10^-2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1848914"/>
                  </a:ext>
                </a:extLst>
              </a:tr>
              <a:tr h="190500">
                <a:tc>
                  <a:txBody>
                    <a:bodyPr/>
                    <a:lstStyle/>
                    <a:p>
                      <a:pPr algn="l" fontAlgn="b"/>
                      <a:r>
                        <a:rPr lang="en-US" sz="1100" u="none" strike="noStrike">
                          <a:effectLst/>
                        </a:rPr>
                        <a:t>10^-3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31459208"/>
                  </a:ext>
                </a:extLst>
              </a:tr>
              <a:tr h="190500">
                <a:tc>
                  <a:txBody>
                    <a:bodyPr/>
                    <a:lstStyle/>
                    <a:p>
                      <a:pPr algn="l" fontAlgn="b"/>
                      <a:r>
                        <a:rPr lang="en-US" sz="1100" u="none" strike="noStrike" dirty="0">
                          <a:effectLst/>
                        </a:rPr>
                        <a:t>10^-4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56308579"/>
                  </a:ext>
                </a:extLst>
              </a:tr>
            </a:tbl>
          </a:graphicData>
        </a:graphic>
      </p:graphicFrame>
    </p:spTree>
    <p:extLst>
      <p:ext uri="{BB962C8B-B14F-4D97-AF65-F5344CB8AC3E}">
        <p14:creationId xmlns:p14="http://schemas.microsoft.com/office/powerpoint/2010/main" val="19225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BC2D-AABC-3349-ADB7-6E686C6F3A30}"/>
              </a:ext>
            </a:extLst>
          </p:cNvPr>
          <p:cNvSpPr>
            <a:spLocks noGrp="1"/>
          </p:cNvSpPr>
          <p:nvPr>
            <p:ph type="title"/>
          </p:nvPr>
        </p:nvSpPr>
        <p:spPr/>
        <p:txBody>
          <a:bodyPr/>
          <a:lstStyle/>
          <a:p>
            <a:r>
              <a:rPr lang="en-US" dirty="0"/>
              <a:t>From 12.27.2020 Re-analysis (in mM)</a:t>
            </a:r>
          </a:p>
        </p:txBody>
      </p:sp>
      <p:sp>
        <p:nvSpPr>
          <p:cNvPr id="3" name="Content Placeholder 2">
            <a:extLst>
              <a:ext uri="{FF2B5EF4-FFF2-40B4-BE49-F238E27FC236}">
                <a16:creationId xmlns:a16="http://schemas.microsoft.com/office/drawing/2014/main" id="{C7A0FE42-DBCB-2245-A7D5-67EA812A866C}"/>
              </a:ext>
            </a:extLst>
          </p:cNvPr>
          <p:cNvSpPr>
            <a:spLocks noGrp="1"/>
          </p:cNvSpPr>
          <p:nvPr>
            <p:ph idx="1"/>
          </p:nvPr>
        </p:nvSpPr>
        <p:spPr>
          <a:xfrm>
            <a:off x="838199" y="1825624"/>
            <a:ext cx="4104503" cy="4080905"/>
          </a:xfrm>
        </p:spPr>
        <p:txBody>
          <a:bodyPr>
            <a:normAutofit lnSpcReduction="10000"/>
          </a:bodyPr>
          <a:lstStyle/>
          <a:p>
            <a:r>
              <a:rPr lang="en-US" sz="2400" dirty="0"/>
              <a:t>Only used data from standard assay given in Cayman Chem</a:t>
            </a:r>
          </a:p>
          <a:p>
            <a:r>
              <a:rPr lang="en-US" sz="2400" dirty="0"/>
              <a:t>(slope, intercept) = (0.61778603, 10.2830528)</a:t>
            </a:r>
          </a:p>
          <a:p>
            <a:endParaRPr lang="en-US" sz="2400" dirty="0"/>
          </a:p>
          <a:p>
            <a:r>
              <a:rPr lang="en-US" sz="2400" dirty="0"/>
              <a:t>Use </a:t>
            </a:r>
            <a:r>
              <a:rPr lang="en-US" sz="2400" dirty="0" err="1"/>
              <a:t>get_atp_concs</a:t>
            </a:r>
            <a:r>
              <a:rPr lang="en-US" sz="2400" dirty="0"/>
              <a:t>() from </a:t>
            </a:r>
            <a:r>
              <a:rPr lang="en-US" sz="2400" dirty="0" err="1"/>
              <a:t>atp_lum_vals.py</a:t>
            </a:r>
            <a:r>
              <a:rPr lang="en-US" sz="2400" dirty="0"/>
              <a:t> to get ATP Concentrations (mM) from luminescence values using </a:t>
            </a:r>
            <a:r>
              <a:rPr lang="en-US" sz="2400" dirty="0" err="1"/>
              <a:t>CaymanChem</a:t>
            </a:r>
            <a:r>
              <a:rPr lang="en-US" sz="2400" dirty="0"/>
              <a:t> Assay</a:t>
            </a:r>
          </a:p>
        </p:txBody>
      </p:sp>
      <p:pic>
        <p:nvPicPr>
          <p:cNvPr id="7" name="Picture 6" descr="Chart, scatter chart&#10;&#10;Description automatically generated">
            <a:extLst>
              <a:ext uri="{FF2B5EF4-FFF2-40B4-BE49-F238E27FC236}">
                <a16:creationId xmlns:a16="http://schemas.microsoft.com/office/drawing/2014/main" id="{889BCBA7-4DF4-CD4E-A148-169A8B8134C3}"/>
              </a:ext>
            </a:extLst>
          </p:cNvPr>
          <p:cNvPicPr>
            <a:picLocks noChangeAspect="1"/>
          </p:cNvPicPr>
          <p:nvPr/>
        </p:nvPicPr>
        <p:blipFill>
          <a:blip r:embed="rId2"/>
          <a:stretch>
            <a:fillRect/>
          </a:stretch>
        </p:blipFill>
        <p:spPr>
          <a:xfrm>
            <a:off x="5166154" y="1690688"/>
            <a:ext cx="5715000" cy="3810000"/>
          </a:xfrm>
          <a:prstGeom prst="rect">
            <a:avLst/>
          </a:prstGeom>
        </p:spPr>
      </p:pic>
    </p:spTree>
    <p:extLst>
      <p:ext uri="{BB962C8B-B14F-4D97-AF65-F5344CB8AC3E}">
        <p14:creationId xmlns:p14="http://schemas.microsoft.com/office/powerpoint/2010/main" val="3325762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954EE-6B3B-A34A-8604-518ADC1D9DEC}"/>
              </a:ext>
            </a:extLst>
          </p:cNvPr>
          <p:cNvSpPr>
            <a:spLocks noGrp="1"/>
          </p:cNvSpPr>
          <p:nvPr>
            <p:ph type="title"/>
          </p:nvPr>
        </p:nvSpPr>
        <p:spPr>
          <a:xfrm>
            <a:off x="128195" y="92681"/>
            <a:ext cx="10515600" cy="1325563"/>
          </a:xfrm>
        </p:spPr>
        <p:txBody>
          <a:bodyPr>
            <a:normAutofit/>
          </a:bodyPr>
          <a:lstStyle/>
          <a:p>
            <a:r>
              <a:rPr lang="en-US" sz="3200" dirty="0"/>
              <a:t>Experimental Plans</a:t>
            </a:r>
          </a:p>
        </p:txBody>
      </p:sp>
      <p:sp>
        <p:nvSpPr>
          <p:cNvPr id="5" name="Content Placeholder 4">
            <a:extLst>
              <a:ext uri="{FF2B5EF4-FFF2-40B4-BE49-F238E27FC236}">
                <a16:creationId xmlns:a16="http://schemas.microsoft.com/office/drawing/2014/main" id="{506158A3-90E4-AB49-ACDB-C14EC3764660}"/>
              </a:ext>
            </a:extLst>
          </p:cNvPr>
          <p:cNvSpPr>
            <a:spLocks noGrp="1"/>
          </p:cNvSpPr>
          <p:nvPr>
            <p:ph idx="1"/>
          </p:nvPr>
        </p:nvSpPr>
        <p:spPr>
          <a:xfrm>
            <a:off x="838200" y="1616617"/>
            <a:ext cx="10515600" cy="4351338"/>
          </a:xfrm>
        </p:spPr>
        <p:txBody>
          <a:bodyPr>
            <a:normAutofit/>
          </a:bodyPr>
          <a:lstStyle/>
          <a:p>
            <a:pPr marL="0" indent="0">
              <a:buNone/>
            </a:pPr>
            <a:r>
              <a:rPr lang="en-US" sz="2500" dirty="0"/>
              <a:t>1) ATP Calibration Curve		2) </a:t>
            </a:r>
            <a:r>
              <a:rPr lang="en-US" sz="2000" dirty="0"/>
              <a:t>Quantify GFP and ATP in bulk TX-TL with DNA </a:t>
            </a:r>
            <a:endParaRPr lang="en-US" sz="2500" dirty="0"/>
          </a:p>
        </p:txBody>
      </p:sp>
      <p:pic>
        <p:nvPicPr>
          <p:cNvPr id="7" name="Picture 6" descr="Chart, line chart&#10;&#10;Description automatically generated">
            <a:extLst>
              <a:ext uri="{FF2B5EF4-FFF2-40B4-BE49-F238E27FC236}">
                <a16:creationId xmlns:a16="http://schemas.microsoft.com/office/drawing/2014/main" id="{4B642570-2259-4042-9FE6-B918ABD8D9E0}"/>
              </a:ext>
            </a:extLst>
          </p:cNvPr>
          <p:cNvPicPr>
            <a:picLocks noChangeAspect="1"/>
          </p:cNvPicPr>
          <p:nvPr/>
        </p:nvPicPr>
        <p:blipFill>
          <a:blip r:embed="rId2"/>
          <a:stretch>
            <a:fillRect/>
          </a:stretch>
        </p:blipFill>
        <p:spPr>
          <a:xfrm>
            <a:off x="1069309" y="2375925"/>
            <a:ext cx="3343034" cy="2865458"/>
          </a:xfrm>
          <a:prstGeom prst="rect">
            <a:avLst/>
          </a:prstGeom>
        </p:spPr>
      </p:pic>
      <p:grpSp>
        <p:nvGrpSpPr>
          <p:cNvPr id="20" name="Group 19">
            <a:extLst>
              <a:ext uri="{FF2B5EF4-FFF2-40B4-BE49-F238E27FC236}">
                <a16:creationId xmlns:a16="http://schemas.microsoft.com/office/drawing/2014/main" id="{C483D2C7-B2DD-3842-A42E-8D86DE5207E6}"/>
              </a:ext>
            </a:extLst>
          </p:cNvPr>
          <p:cNvGrpSpPr/>
          <p:nvPr/>
        </p:nvGrpSpPr>
        <p:grpSpPr>
          <a:xfrm>
            <a:off x="5740997" y="2769644"/>
            <a:ext cx="1873623" cy="2078019"/>
            <a:chOff x="6569336" y="2840018"/>
            <a:chExt cx="1873623" cy="2078019"/>
          </a:xfrm>
        </p:grpSpPr>
        <p:grpSp>
          <p:nvGrpSpPr>
            <p:cNvPr id="16" name="Group 15">
              <a:extLst>
                <a:ext uri="{FF2B5EF4-FFF2-40B4-BE49-F238E27FC236}">
                  <a16:creationId xmlns:a16="http://schemas.microsoft.com/office/drawing/2014/main" id="{98840583-9712-F447-8079-C85EFC4597FE}"/>
                </a:ext>
              </a:extLst>
            </p:cNvPr>
            <p:cNvGrpSpPr/>
            <p:nvPr/>
          </p:nvGrpSpPr>
          <p:grpSpPr>
            <a:xfrm>
              <a:off x="6569336" y="2840018"/>
              <a:ext cx="1873623" cy="2078019"/>
              <a:chOff x="6569336" y="2840018"/>
              <a:chExt cx="1873623" cy="2078019"/>
            </a:xfrm>
          </p:grpSpPr>
          <p:cxnSp>
            <p:nvCxnSpPr>
              <p:cNvPr id="10" name="Straight Connector 9">
                <a:extLst>
                  <a:ext uri="{FF2B5EF4-FFF2-40B4-BE49-F238E27FC236}">
                    <a16:creationId xmlns:a16="http://schemas.microsoft.com/office/drawing/2014/main" id="{69FC5C60-EB49-084A-BB3A-A9295DCE2573}"/>
                  </a:ext>
                </a:extLst>
              </p:cNvPr>
              <p:cNvCxnSpPr>
                <a:cxnSpLocks/>
              </p:cNvCxnSpPr>
              <p:nvPr/>
            </p:nvCxnSpPr>
            <p:spPr>
              <a:xfrm>
                <a:off x="6569336" y="2840018"/>
                <a:ext cx="0" cy="20762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CE0BA6-19C1-EA44-B047-E918A7A98914}"/>
                  </a:ext>
                </a:extLst>
              </p:cNvPr>
              <p:cNvCxnSpPr>
                <a:cxnSpLocks/>
              </p:cNvCxnSpPr>
              <p:nvPr/>
            </p:nvCxnSpPr>
            <p:spPr>
              <a:xfrm>
                <a:off x="8442959" y="2840018"/>
                <a:ext cx="0" cy="20762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46A84E4-A096-8C43-93FE-C6E4D9769945}"/>
                  </a:ext>
                </a:extLst>
              </p:cNvPr>
              <p:cNvCxnSpPr>
                <a:cxnSpLocks/>
              </p:cNvCxnSpPr>
              <p:nvPr/>
            </p:nvCxnSpPr>
            <p:spPr>
              <a:xfrm>
                <a:off x="6569336" y="4918037"/>
                <a:ext cx="18736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4095750C-F42F-BE47-B02A-D2FE97B4E48D}"/>
                </a:ext>
              </a:extLst>
            </p:cNvPr>
            <p:cNvSpPr/>
            <p:nvPr/>
          </p:nvSpPr>
          <p:spPr>
            <a:xfrm>
              <a:off x="6569336" y="4034118"/>
              <a:ext cx="1873623" cy="882126"/>
            </a:xfrm>
            <a:prstGeom prst="rect">
              <a:avLst/>
            </a:prstGeom>
            <a:solidFill>
              <a:srgbClr val="FFC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Arrow Connector 21">
            <a:extLst>
              <a:ext uri="{FF2B5EF4-FFF2-40B4-BE49-F238E27FC236}">
                <a16:creationId xmlns:a16="http://schemas.microsoft.com/office/drawing/2014/main" id="{0D587FA0-E9A6-8D42-B023-FEF9384D87A3}"/>
              </a:ext>
            </a:extLst>
          </p:cNvPr>
          <p:cNvCxnSpPr>
            <a:cxnSpLocks/>
            <a:stCxn id="18" idx="0"/>
            <a:endCxn id="24" idx="1"/>
          </p:cNvCxnSpPr>
          <p:nvPr/>
        </p:nvCxnSpPr>
        <p:spPr>
          <a:xfrm flipV="1">
            <a:off x="6677809" y="3043515"/>
            <a:ext cx="1272539" cy="920229"/>
          </a:xfrm>
          <a:prstGeom prst="straightConnector1">
            <a:avLst/>
          </a:prstGeom>
          <a:ln w="19050">
            <a:solidFill>
              <a:srgbClr val="92D050"/>
            </a:solidFill>
            <a:tailEnd type="triangle"/>
          </a:ln>
        </p:spPr>
        <p:style>
          <a:lnRef idx="1">
            <a:schemeClr val="accent3"/>
          </a:lnRef>
          <a:fillRef idx="0">
            <a:schemeClr val="accent3"/>
          </a:fillRef>
          <a:effectRef idx="0">
            <a:schemeClr val="accent3"/>
          </a:effectRef>
          <a:fontRef idx="minor">
            <a:schemeClr val="tx1"/>
          </a:fontRef>
        </p:style>
      </p:cxnSp>
      <p:pic>
        <p:nvPicPr>
          <p:cNvPr id="24" name="Picture 23" descr="Diagram&#10;&#10;Description automatically generated">
            <a:extLst>
              <a:ext uri="{FF2B5EF4-FFF2-40B4-BE49-F238E27FC236}">
                <a16:creationId xmlns:a16="http://schemas.microsoft.com/office/drawing/2014/main" id="{A87540D6-E450-2841-8F52-CA3BCA6B1702}"/>
              </a:ext>
            </a:extLst>
          </p:cNvPr>
          <p:cNvPicPr>
            <a:picLocks noChangeAspect="1"/>
          </p:cNvPicPr>
          <p:nvPr/>
        </p:nvPicPr>
        <p:blipFill>
          <a:blip r:embed="rId3"/>
          <a:stretch>
            <a:fillRect/>
          </a:stretch>
        </p:blipFill>
        <p:spPr>
          <a:xfrm>
            <a:off x="7950348" y="2225933"/>
            <a:ext cx="2366683" cy="1635163"/>
          </a:xfrm>
          <a:prstGeom prst="rect">
            <a:avLst/>
          </a:prstGeom>
        </p:spPr>
      </p:pic>
      <p:pic>
        <p:nvPicPr>
          <p:cNvPr id="27" name="Picture 26" descr="Chart, diagram&#10;&#10;Description automatically generated">
            <a:extLst>
              <a:ext uri="{FF2B5EF4-FFF2-40B4-BE49-F238E27FC236}">
                <a16:creationId xmlns:a16="http://schemas.microsoft.com/office/drawing/2014/main" id="{BB2F3FF6-413A-624F-AD98-2B0D4CF6D886}"/>
              </a:ext>
            </a:extLst>
          </p:cNvPr>
          <p:cNvPicPr>
            <a:picLocks noChangeAspect="1"/>
          </p:cNvPicPr>
          <p:nvPr/>
        </p:nvPicPr>
        <p:blipFill rotWithShape="1">
          <a:blip r:embed="rId4"/>
          <a:srcRect t="13292"/>
          <a:stretch/>
        </p:blipFill>
        <p:spPr>
          <a:xfrm>
            <a:off x="8037679" y="4563602"/>
            <a:ext cx="2031920" cy="1538620"/>
          </a:xfrm>
          <a:prstGeom prst="rect">
            <a:avLst/>
          </a:prstGeom>
        </p:spPr>
      </p:pic>
      <p:sp>
        <p:nvSpPr>
          <p:cNvPr id="28" name="TextBox 27">
            <a:extLst>
              <a:ext uri="{FF2B5EF4-FFF2-40B4-BE49-F238E27FC236}">
                <a16:creationId xmlns:a16="http://schemas.microsoft.com/office/drawing/2014/main" id="{29286583-08FF-204F-8174-44AFF97888E2}"/>
              </a:ext>
            </a:extLst>
          </p:cNvPr>
          <p:cNvSpPr txBox="1"/>
          <p:nvPr/>
        </p:nvSpPr>
        <p:spPr>
          <a:xfrm>
            <a:off x="8414196" y="2091666"/>
            <a:ext cx="1784945" cy="276999"/>
          </a:xfrm>
          <a:prstGeom prst="rect">
            <a:avLst/>
          </a:prstGeom>
          <a:noFill/>
        </p:spPr>
        <p:txBody>
          <a:bodyPr wrap="square" rtlCol="0">
            <a:spAutoFit/>
          </a:bodyPr>
          <a:lstStyle/>
          <a:p>
            <a:r>
              <a:rPr lang="en-US" sz="1200" dirty="0">
                <a:latin typeface="Avenir Book" panose="02000503020000020003" pitchFamily="2" charset="0"/>
              </a:rPr>
              <a:t>EXAMPLE GFP Curve</a:t>
            </a:r>
          </a:p>
        </p:txBody>
      </p:sp>
      <p:sp>
        <p:nvSpPr>
          <p:cNvPr id="29" name="TextBox 28">
            <a:extLst>
              <a:ext uri="{FF2B5EF4-FFF2-40B4-BE49-F238E27FC236}">
                <a16:creationId xmlns:a16="http://schemas.microsoft.com/office/drawing/2014/main" id="{63F80BFB-39F3-ED4A-A6B7-9489D87A6840}"/>
              </a:ext>
            </a:extLst>
          </p:cNvPr>
          <p:cNvSpPr txBox="1"/>
          <p:nvPr/>
        </p:nvSpPr>
        <p:spPr>
          <a:xfrm>
            <a:off x="8241216" y="4257841"/>
            <a:ext cx="1784945" cy="276999"/>
          </a:xfrm>
          <a:prstGeom prst="rect">
            <a:avLst/>
          </a:prstGeom>
          <a:noFill/>
        </p:spPr>
        <p:txBody>
          <a:bodyPr wrap="square" rtlCol="0">
            <a:spAutoFit/>
          </a:bodyPr>
          <a:lstStyle/>
          <a:p>
            <a:r>
              <a:rPr lang="en-US" sz="1200" dirty="0">
                <a:latin typeface="Avenir Book" panose="02000503020000020003" pitchFamily="2" charset="0"/>
              </a:rPr>
              <a:t>EXAMPLE ATP Curve</a:t>
            </a:r>
          </a:p>
        </p:txBody>
      </p:sp>
      <p:cxnSp>
        <p:nvCxnSpPr>
          <p:cNvPr id="30" name="Straight Arrow Connector 29">
            <a:extLst>
              <a:ext uri="{FF2B5EF4-FFF2-40B4-BE49-F238E27FC236}">
                <a16:creationId xmlns:a16="http://schemas.microsoft.com/office/drawing/2014/main" id="{C940C015-1F48-5B4A-8FF0-FCFA4165F5E1}"/>
              </a:ext>
            </a:extLst>
          </p:cNvPr>
          <p:cNvCxnSpPr>
            <a:cxnSpLocks/>
            <a:stCxn id="18" idx="0"/>
            <a:endCxn id="27" idx="1"/>
          </p:cNvCxnSpPr>
          <p:nvPr/>
        </p:nvCxnSpPr>
        <p:spPr>
          <a:xfrm>
            <a:off x="6677809" y="3963744"/>
            <a:ext cx="1359870" cy="1369168"/>
          </a:xfrm>
          <a:prstGeom prst="straightConnector1">
            <a:avLst/>
          </a:prstGeom>
          <a:ln w="19050">
            <a:solidFill>
              <a:srgbClr val="FF0000">
                <a:alpha val="50196"/>
              </a:srgb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73891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474C82E9-76A6-E143-A1AC-DE576BEAEDDA}"/>
              </a:ext>
            </a:extLst>
          </p:cNvPr>
          <p:cNvPicPr>
            <a:picLocks noChangeAspect="1"/>
          </p:cNvPicPr>
          <p:nvPr/>
        </p:nvPicPr>
        <p:blipFill>
          <a:blip r:embed="rId3"/>
          <a:stretch>
            <a:fillRect/>
          </a:stretch>
        </p:blipFill>
        <p:spPr>
          <a:xfrm>
            <a:off x="218252" y="415611"/>
            <a:ext cx="8683869" cy="5789246"/>
          </a:xfrm>
          <a:prstGeom prst="rect">
            <a:avLst/>
          </a:prstGeom>
        </p:spPr>
      </p:pic>
      <p:sp>
        <p:nvSpPr>
          <p:cNvPr id="5" name="TextBox 4">
            <a:extLst>
              <a:ext uri="{FF2B5EF4-FFF2-40B4-BE49-F238E27FC236}">
                <a16:creationId xmlns:a16="http://schemas.microsoft.com/office/drawing/2014/main" id="{0E7ABBD3-DA72-254F-ACD3-81275B1318A5}"/>
              </a:ext>
            </a:extLst>
          </p:cNvPr>
          <p:cNvSpPr txBox="1"/>
          <p:nvPr/>
        </p:nvSpPr>
        <p:spPr>
          <a:xfrm>
            <a:off x="8509518" y="653143"/>
            <a:ext cx="3682481" cy="646331"/>
          </a:xfrm>
          <a:prstGeom prst="rect">
            <a:avLst/>
          </a:prstGeom>
          <a:noFill/>
        </p:spPr>
        <p:txBody>
          <a:bodyPr wrap="square" rtlCol="0">
            <a:spAutoFit/>
          </a:bodyPr>
          <a:lstStyle/>
          <a:p>
            <a:r>
              <a:rPr lang="en-US" dirty="0">
                <a:latin typeface="Avenir Book" panose="02000503020000020003" pitchFamily="2" charset="0"/>
              </a:rPr>
              <a:t>slope=1.2732601723574946, </a:t>
            </a:r>
          </a:p>
          <a:p>
            <a:r>
              <a:rPr lang="en-US" dirty="0">
                <a:latin typeface="Avenir Book" panose="02000503020000020003" pitchFamily="2" charset="0"/>
              </a:rPr>
              <a:t>intercept=-1.6966496369015145</a:t>
            </a:r>
          </a:p>
        </p:txBody>
      </p:sp>
    </p:spTree>
    <p:extLst>
      <p:ext uri="{BB962C8B-B14F-4D97-AF65-F5344CB8AC3E}">
        <p14:creationId xmlns:p14="http://schemas.microsoft.com/office/powerpoint/2010/main" val="762026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4514C-CFDB-1A45-85B8-19F403C3EE26}"/>
              </a:ext>
            </a:extLst>
          </p:cNvPr>
          <p:cNvSpPr>
            <a:spLocks noGrp="1"/>
          </p:cNvSpPr>
          <p:nvPr>
            <p:ph type="title"/>
          </p:nvPr>
        </p:nvSpPr>
        <p:spPr/>
        <p:txBody>
          <a:bodyPr/>
          <a:lstStyle/>
          <a:p>
            <a:r>
              <a:rPr lang="en-US" dirty="0"/>
              <a:t>Exp 10: ATP Control Round 2</a:t>
            </a:r>
          </a:p>
        </p:txBody>
      </p:sp>
      <p:sp>
        <p:nvSpPr>
          <p:cNvPr id="3" name="Text Placeholder 2">
            <a:extLst>
              <a:ext uri="{FF2B5EF4-FFF2-40B4-BE49-F238E27FC236}">
                <a16:creationId xmlns:a16="http://schemas.microsoft.com/office/drawing/2014/main" id="{F419DEFD-7FD0-7241-93D7-9FCE51871216}"/>
              </a:ext>
            </a:extLst>
          </p:cNvPr>
          <p:cNvSpPr>
            <a:spLocks noGrp="1"/>
          </p:cNvSpPr>
          <p:nvPr>
            <p:ph type="body" idx="1"/>
          </p:nvPr>
        </p:nvSpPr>
        <p:spPr/>
        <p:txBody>
          <a:bodyPr/>
          <a:lstStyle/>
          <a:p>
            <a:r>
              <a:rPr lang="en-US" dirty="0"/>
              <a:t>Done with luminescence this time!</a:t>
            </a:r>
          </a:p>
          <a:p>
            <a:r>
              <a:rPr lang="en-US" dirty="0"/>
              <a:t>20201103_exp10_controls_atp</a:t>
            </a:r>
          </a:p>
        </p:txBody>
      </p:sp>
    </p:spTree>
    <p:extLst>
      <p:ext uri="{BB962C8B-B14F-4D97-AF65-F5344CB8AC3E}">
        <p14:creationId xmlns:p14="http://schemas.microsoft.com/office/powerpoint/2010/main" val="955133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FD64DEF9-CB53-414F-82B7-E1098036D456}"/>
              </a:ext>
            </a:extLst>
          </p:cNvPr>
          <p:cNvPicPr>
            <a:picLocks noChangeAspect="1"/>
          </p:cNvPicPr>
          <p:nvPr/>
        </p:nvPicPr>
        <p:blipFill>
          <a:blip r:embed="rId2"/>
          <a:stretch>
            <a:fillRect/>
          </a:stretch>
        </p:blipFill>
        <p:spPr>
          <a:xfrm>
            <a:off x="2362298" y="376699"/>
            <a:ext cx="7467403" cy="6104602"/>
          </a:xfrm>
          <a:prstGeom prst="rect">
            <a:avLst/>
          </a:prstGeom>
          <a:noFill/>
        </p:spPr>
      </p:pic>
      <p:pic>
        <p:nvPicPr>
          <p:cNvPr id="6" name="Picture 5" descr="Chart, line chart&#10;&#10;Description automatically generated">
            <a:extLst>
              <a:ext uri="{FF2B5EF4-FFF2-40B4-BE49-F238E27FC236}">
                <a16:creationId xmlns:a16="http://schemas.microsoft.com/office/drawing/2014/main" id="{536FBE91-DB88-8A41-94BE-6250B42523E4}"/>
              </a:ext>
            </a:extLst>
          </p:cNvPr>
          <p:cNvPicPr>
            <a:picLocks noChangeAspect="1"/>
          </p:cNvPicPr>
          <p:nvPr/>
        </p:nvPicPr>
        <p:blipFill>
          <a:blip r:embed="rId3"/>
          <a:stretch>
            <a:fillRect/>
          </a:stretch>
        </p:blipFill>
        <p:spPr>
          <a:xfrm>
            <a:off x="139798" y="4057340"/>
            <a:ext cx="4445000" cy="2222500"/>
          </a:xfrm>
          <a:prstGeom prst="rect">
            <a:avLst/>
          </a:prstGeom>
        </p:spPr>
      </p:pic>
      <p:sp>
        <p:nvSpPr>
          <p:cNvPr id="4" name="Title 4">
            <a:extLst>
              <a:ext uri="{FF2B5EF4-FFF2-40B4-BE49-F238E27FC236}">
                <a16:creationId xmlns:a16="http://schemas.microsoft.com/office/drawing/2014/main" id="{CBE8DD42-267B-7945-BC8D-F2EB3CCEE6F0}"/>
              </a:ext>
            </a:extLst>
          </p:cNvPr>
          <p:cNvSpPr>
            <a:spLocks noGrp="1"/>
          </p:cNvSpPr>
          <p:nvPr>
            <p:ph type="title"/>
          </p:nvPr>
        </p:nvSpPr>
        <p:spPr>
          <a:xfrm>
            <a:off x="139798" y="0"/>
            <a:ext cx="10515600" cy="1325563"/>
          </a:xfrm>
        </p:spPr>
        <p:txBody>
          <a:bodyPr>
            <a:normAutofit/>
          </a:bodyPr>
          <a:lstStyle/>
          <a:p>
            <a:r>
              <a:rPr lang="en-US" sz="2000" dirty="0"/>
              <a:t>(incorrect, old)</a:t>
            </a:r>
          </a:p>
        </p:txBody>
      </p:sp>
    </p:spTree>
    <p:extLst>
      <p:ext uri="{BB962C8B-B14F-4D97-AF65-F5344CB8AC3E}">
        <p14:creationId xmlns:p14="http://schemas.microsoft.com/office/powerpoint/2010/main" val="1318330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06CFAA-5A3D-0645-AC76-B42430D5BDD5}"/>
              </a:ext>
            </a:extLst>
          </p:cNvPr>
          <p:cNvSpPr>
            <a:spLocks noGrp="1"/>
          </p:cNvSpPr>
          <p:nvPr>
            <p:ph type="title"/>
          </p:nvPr>
        </p:nvSpPr>
        <p:spPr/>
        <p:txBody>
          <a:bodyPr/>
          <a:lstStyle/>
          <a:p>
            <a:r>
              <a:rPr lang="en-US" dirty="0"/>
              <a:t>With ATP Conc (incorrect, old)</a:t>
            </a:r>
          </a:p>
        </p:txBody>
      </p:sp>
      <p:pic>
        <p:nvPicPr>
          <p:cNvPr id="7" name="Picture 6" descr="Chart, line chart&#10;&#10;Description automatically generated">
            <a:extLst>
              <a:ext uri="{FF2B5EF4-FFF2-40B4-BE49-F238E27FC236}">
                <a16:creationId xmlns:a16="http://schemas.microsoft.com/office/drawing/2014/main" id="{21BFF21F-700B-B640-975D-FA2B6602A712}"/>
              </a:ext>
            </a:extLst>
          </p:cNvPr>
          <p:cNvPicPr>
            <a:picLocks noChangeAspect="1"/>
          </p:cNvPicPr>
          <p:nvPr/>
        </p:nvPicPr>
        <p:blipFill>
          <a:blip r:embed="rId2"/>
          <a:stretch>
            <a:fillRect/>
          </a:stretch>
        </p:blipFill>
        <p:spPr>
          <a:xfrm>
            <a:off x="3873500" y="2317750"/>
            <a:ext cx="4445000" cy="2222500"/>
          </a:xfrm>
          <a:prstGeom prst="rect">
            <a:avLst/>
          </a:prstGeom>
        </p:spPr>
      </p:pic>
    </p:spTree>
    <p:extLst>
      <p:ext uri="{BB962C8B-B14F-4D97-AF65-F5344CB8AC3E}">
        <p14:creationId xmlns:p14="http://schemas.microsoft.com/office/powerpoint/2010/main" val="2151499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009-B920-1942-9208-0E6D2B52DE58}"/>
              </a:ext>
            </a:extLst>
          </p:cNvPr>
          <p:cNvSpPr>
            <a:spLocks noGrp="1"/>
          </p:cNvSpPr>
          <p:nvPr>
            <p:ph type="title"/>
          </p:nvPr>
        </p:nvSpPr>
        <p:spPr/>
        <p:txBody>
          <a:bodyPr/>
          <a:lstStyle/>
          <a:p>
            <a:r>
              <a:rPr lang="en-US" dirty="0"/>
              <a:t>Added 12.31.2020</a:t>
            </a:r>
          </a:p>
        </p:txBody>
      </p:sp>
      <p:pic>
        <p:nvPicPr>
          <p:cNvPr id="6" name="Picture 5" descr="Chart, line chart&#10;&#10;Description automatically generated">
            <a:extLst>
              <a:ext uri="{FF2B5EF4-FFF2-40B4-BE49-F238E27FC236}">
                <a16:creationId xmlns:a16="http://schemas.microsoft.com/office/drawing/2014/main" id="{065FCCC6-0607-164C-935D-10E5617C4193}"/>
              </a:ext>
            </a:extLst>
          </p:cNvPr>
          <p:cNvPicPr>
            <a:picLocks noChangeAspect="1"/>
          </p:cNvPicPr>
          <p:nvPr/>
        </p:nvPicPr>
        <p:blipFill>
          <a:blip r:embed="rId3"/>
          <a:stretch>
            <a:fillRect/>
          </a:stretch>
        </p:blipFill>
        <p:spPr>
          <a:xfrm>
            <a:off x="1016000" y="1293734"/>
            <a:ext cx="10160000" cy="5080000"/>
          </a:xfrm>
          <a:prstGeom prst="rect">
            <a:avLst/>
          </a:prstGeom>
        </p:spPr>
      </p:pic>
    </p:spTree>
    <p:extLst>
      <p:ext uri="{BB962C8B-B14F-4D97-AF65-F5344CB8AC3E}">
        <p14:creationId xmlns:p14="http://schemas.microsoft.com/office/powerpoint/2010/main" val="3522451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E161B-4CEF-5D4B-A287-72D3227FC178}"/>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DE0DCC23-EEF6-6B4F-A947-C9CE15D17EAA}"/>
              </a:ext>
            </a:extLst>
          </p:cNvPr>
          <p:cNvSpPr>
            <a:spLocks noGrp="1"/>
          </p:cNvSpPr>
          <p:nvPr>
            <p:ph idx="1"/>
          </p:nvPr>
        </p:nvSpPr>
        <p:spPr/>
        <p:txBody>
          <a:bodyPr>
            <a:normAutofit/>
          </a:bodyPr>
          <a:lstStyle/>
          <a:p>
            <a:r>
              <a:rPr lang="en-US" sz="2000" dirty="0"/>
              <a:t>Buffer alone with </a:t>
            </a:r>
            <a:r>
              <a:rPr lang="en-US" sz="2000" dirty="0" err="1"/>
              <a:t>dna</a:t>
            </a:r>
            <a:r>
              <a:rPr lang="en-US" sz="2000" dirty="0"/>
              <a:t> seems to have some pH changing stuff going on, is this systematic? Does this happen continuously?? Or just when the buffer is transferred?? Should see what happens with ATP over time in buffer alone.</a:t>
            </a:r>
          </a:p>
          <a:p>
            <a:r>
              <a:rPr lang="en-US" sz="2000" dirty="0"/>
              <a:t>Buffer extract and buffer extract </a:t>
            </a:r>
            <a:r>
              <a:rPr lang="en-US" sz="2000" dirty="0" err="1"/>
              <a:t>dna</a:t>
            </a:r>
            <a:r>
              <a:rPr lang="en-US" sz="2000" dirty="0"/>
              <a:t> have the same </a:t>
            </a:r>
            <a:r>
              <a:rPr lang="en-US" sz="2000" dirty="0" err="1"/>
              <a:t>diference</a:t>
            </a:r>
            <a:r>
              <a:rPr lang="en-US" sz="2000" dirty="0"/>
              <a:t>, pretty similar, DNA doesn’t have that much of difference. But DNA is consistently a bit lower, interesting, didn’t Manisha see that with her data too for pH</a:t>
            </a:r>
          </a:p>
          <a:p>
            <a:r>
              <a:rPr lang="en-US" sz="2000" dirty="0"/>
              <a:t>Negative control and no energy are at the bottom. No ATP in just extract and DNA</a:t>
            </a:r>
          </a:p>
          <a:p>
            <a:endParaRPr lang="en-US" sz="2000" dirty="0"/>
          </a:p>
        </p:txBody>
      </p:sp>
    </p:spTree>
    <p:extLst>
      <p:ext uri="{BB962C8B-B14F-4D97-AF65-F5344CB8AC3E}">
        <p14:creationId xmlns:p14="http://schemas.microsoft.com/office/powerpoint/2010/main" val="1476133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7928A-0827-6C4F-BCD5-2DC016A09565}"/>
              </a:ext>
            </a:extLst>
          </p:cNvPr>
          <p:cNvSpPr>
            <a:spLocks noGrp="1"/>
          </p:cNvSpPr>
          <p:nvPr>
            <p:ph type="title"/>
          </p:nvPr>
        </p:nvSpPr>
        <p:spPr/>
        <p:txBody>
          <a:bodyPr/>
          <a:lstStyle/>
          <a:p>
            <a:r>
              <a:rPr lang="en-US" dirty="0"/>
              <a:t>Exp 11: ATP in Beginning</a:t>
            </a:r>
          </a:p>
        </p:txBody>
      </p:sp>
      <p:sp>
        <p:nvSpPr>
          <p:cNvPr id="3" name="Text Placeholder 2">
            <a:extLst>
              <a:ext uri="{FF2B5EF4-FFF2-40B4-BE49-F238E27FC236}">
                <a16:creationId xmlns:a16="http://schemas.microsoft.com/office/drawing/2014/main" id="{18766857-3634-E045-8459-56C4BA31F075}"/>
              </a:ext>
            </a:extLst>
          </p:cNvPr>
          <p:cNvSpPr>
            <a:spLocks noGrp="1"/>
          </p:cNvSpPr>
          <p:nvPr>
            <p:ph type="body" idx="1"/>
          </p:nvPr>
        </p:nvSpPr>
        <p:spPr/>
        <p:txBody>
          <a:bodyPr/>
          <a:lstStyle/>
          <a:p>
            <a:r>
              <a:rPr lang="en-US" dirty="0"/>
              <a:t>20201103_exp11_gfp_atpinbeg_timeseries</a:t>
            </a:r>
          </a:p>
        </p:txBody>
      </p:sp>
    </p:spTree>
    <p:extLst>
      <p:ext uri="{BB962C8B-B14F-4D97-AF65-F5344CB8AC3E}">
        <p14:creationId xmlns:p14="http://schemas.microsoft.com/office/powerpoint/2010/main" val="3540394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53859399-F444-434A-98B5-CD0D843E952A}"/>
              </a:ext>
            </a:extLst>
          </p:cNvPr>
          <p:cNvPicPr>
            <a:picLocks noChangeAspect="1"/>
          </p:cNvPicPr>
          <p:nvPr/>
        </p:nvPicPr>
        <p:blipFill>
          <a:blip r:embed="rId3"/>
          <a:stretch>
            <a:fillRect/>
          </a:stretch>
        </p:blipFill>
        <p:spPr>
          <a:xfrm>
            <a:off x="1039586" y="800099"/>
            <a:ext cx="9887494" cy="5324035"/>
          </a:xfrm>
          <a:prstGeom prst="rect">
            <a:avLst/>
          </a:prstGeom>
        </p:spPr>
      </p:pic>
      <p:sp>
        <p:nvSpPr>
          <p:cNvPr id="4" name="TextBox 3">
            <a:extLst>
              <a:ext uri="{FF2B5EF4-FFF2-40B4-BE49-F238E27FC236}">
                <a16:creationId xmlns:a16="http://schemas.microsoft.com/office/drawing/2014/main" id="{AA84E416-C048-C147-9366-3306A900C9D2}"/>
              </a:ext>
            </a:extLst>
          </p:cNvPr>
          <p:cNvSpPr txBox="1"/>
          <p:nvPr/>
        </p:nvSpPr>
        <p:spPr>
          <a:xfrm>
            <a:off x="388619" y="364534"/>
            <a:ext cx="5983152" cy="369332"/>
          </a:xfrm>
          <a:prstGeom prst="rect">
            <a:avLst/>
          </a:prstGeom>
          <a:noFill/>
        </p:spPr>
        <p:txBody>
          <a:bodyPr wrap="square" rtlCol="0">
            <a:spAutoFit/>
          </a:bodyPr>
          <a:lstStyle/>
          <a:p>
            <a:r>
              <a:rPr lang="en-US" dirty="0">
                <a:solidFill>
                  <a:srgbClr val="FF0000"/>
                </a:solidFill>
              </a:rPr>
              <a:t>This is bad data because volume was not consistent</a:t>
            </a:r>
          </a:p>
        </p:txBody>
      </p:sp>
    </p:spTree>
    <p:extLst>
      <p:ext uri="{BB962C8B-B14F-4D97-AF65-F5344CB8AC3E}">
        <p14:creationId xmlns:p14="http://schemas.microsoft.com/office/powerpoint/2010/main" val="960817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407F-D104-1046-A77B-A7187227FB1A}"/>
              </a:ext>
            </a:extLst>
          </p:cNvPr>
          <p:cNvSpPr>
            <a:spLocks noGrp="1"/>
          </p:cNvSpPr>
          <p:nvPr>
            <p:ph type="title"/>
          </p:nvPr>
        </p:nvSpPr>
        <p:spPr/>
        <p:txBody>
          <a:bodyPr/>
          <a:lstStyle/>
          <a:p>
            <a:r>
              <a:rPr lang="en-US" dirty="0"/>
              <a:t>1.4.2020 With Processing Functions</a:t>
            </a:r>
          </a:p>
        </p:txBody>
      </p:sp>
      <p:pic>
        <p:nvPicPr>
          <p:cNvPr id="5" name="Content Placeholder 4" descr="Chart&#10;&#10;Description automatically generated">
            <a:extLst>
              <a:ext uri="{FF2B5EF4-FFF2-40B4-BE49-F238E27FC236}">
                <a16:creationId xmlns:a16="http://schemas.microsoft.com/office/drawing/2014/main" id="{704F7BFF-ABF7-2745-AB5B-5C99265B901F}"/>
              </a:ext>
            </a:extLst>
          </p:cNvPr>
          <p:cNvPicPr>
            <a:picLocks noGrp="1" noChangeAspect="1"/>
          </p:cNvPicPr>
          <p:nvPr>
            <p:ph idx="1"/>
          </p:nvPr>
        </p:nvPicPr>
        <p:blipFill>
          <a:blip r:embed="rId3"/>
          <a:stretch>
            <a:fillRect/>
          </a:stretch>
        </p:blipFill>
        <p:spPr>
          <a:xfrm>
            <a:off x="2055472" y="1825625"/>
            <a:ext cx="8081056" cy="4351338"/>
          </a:xfrm>
        </p:spPr>
      </p:pic>
    </p:spTree>
    <p:extLst>
      <p:ext uri="{BB962C8B-B14F-4D97-AF65-F5344CB8AC3E}">
        <p14:creationId xmlns:p14="http://schemas.microsoft.com/office/powerpoint/2010/main" val="1377790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EF5F-6C88-D944-8E17-3CF61DD23D31}"/>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E7B8E9FF-C5EF-6346-929A-3048D72450A0}"/>
              </a:ext>
            </a:extLst>
          </p:cNvPr>
          <p:cNvSpPr>
            <a:spLocks noGrp="1"/>
          </p:cNvSpPr>
          <p:nvPr>
            <p:ph idx="1"/>
          </p:nvPr>
        </p:nvSpPr>
        <p:spPr/>
        <p:txBody>
          <a:bodyPr/>
          <a:lstStyle/>
          <a:p>
            <a:r>
              <a:rPr lang="en-US" dirty="0"/>
              <a:t>Adding more </a:t>
            </a:r>
            <a:r>
              <a:rPr lang="en-US" dirty="0" err="1"/>
              <a:t>atp</a:t>
            </a:r>
            <a:r>
              <a:rPr lang="en-US" dirty="0"/>
              <a:t> doesn’t seem to increase steady state values</a:t>
            </a:r>
          </a:p>
          <a:p>
            <a:r>
              <a:rPr lang="en-US" dirty="0">
                <a:solidFill>
                  <a:srgbClr val="FF0000"/>
                </a:solidFill>
              </a:rPr>
              <a:t>Check slopes</a:t>
            </a:r>
          </a:p>
          <a:p>
            <a:endParaRPr lang="en-US" dirty="0"/>
          </a:p>
        </p:txBody>
      </p:sp>
    </p:spTree>
    <p:extLst>
      <p:ext uri="{BB962C8B-B14F-4D97-AF65-F5344CB8AC3E}">
        <p14:creationId xmlns:p14="http://schemas.microsoft.com/office/powerpoint/2010/main" val="751131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B316C4-07EF-A44B-BD11-FBEFA3C223EE}"/>
              </a:ext>
            </a:extLst>
          </p:cNvPr>
          <p:cNvSpPr>
            <a:spLocks noGrp="1"/>
          </p:cNvSpPr>
          <p:nvPr>
            <p:ph idx="1"/>
          </p:nvPr>
        </p:nvSpPr>
        <p:spPr>
          <a:xfrm>
            <a:off x="249620" y="1253331"/>
            <a:ext cx="10515600" cy="4351338"/>
          </a:xfrm>
        </p:spPr>
        <p:txBody>
          <a:bodyPr>
            <a:normAutofit/>
          </a:bodyPr>
          <a:lstStyle/>
          <a:p>
            <a:r>
              <a:rPr lang="en-US" sz="2400" dirty="0"/>
              <a:t>In all cases, GFP and ATP will be measured</a:t>
            </a:r>
          </a:p>
        </p:txBody>
      </p:sp>
      <p:sp>
        <p:nvSpPr>
          <p:cNvPr id="4" name="Title 1">
            <a:extLst>
              <a:ext uri="{FF2B5EF4-FFF2-40B4-BE49-F238E27FC236}">
                <a16:creationId xmlns:a16="http://schemas.microsoft.com/office/drawing/2014/main" id="{946D1ECE-677E-B84B-8576-C64C71FEC522}"/>
              </a:ext>
            </a:extLst>
          </p:cNvPr>
          <p:cNvSpPr txBox="1">
            <a:spLocks/>
          </p:cNvSpPr>
          <p:nvPr/>
        </p:nvSpPr>
        <p:spPr>
          <a:xfrm>
            <a:off x="12875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r>
              <a:rPr lang="en-US" sz="3200" dirty="0"/>
              <a:t>#2 cont.) Proposed Controls</a:t>
            </a:r>
          </a:p>
        </p:txBody>
      </p:sp>
      <p:graphicFrame>
        <p:nvGraphicFramePr>
          <p:cNvPr id="7" name="Table 7">
            <a:extLst>
              <a:ext uri="{FF2B5EF4-FFF2-40B4-BE49-F238E27FC236}">
                <a16:creationId xmlns:a16="http://schemas.microsoft.com/office/drawing/2014/main" id="{1EE63411-9956-1848-B0CA-05EE3BEA1B8F}"/>
              </a:ext>
            </a:extLst>
          </p:cNvPr>
          <p:cNvGraphicFramePr>
            <a:graphicFrameLocks noGrp="1"/>
          </p:cNvGraphicFramePr>
          <p:nvPr/>
        </p:nvGraphicFramePr>
        <p:xfrm>
          <a:off x="270586" y="2352596"/>
          <a:ext cx="11671794" cy="2494280"/>
        </p:xfrm>
        <a:graphic>
          <a:graphicData uri="http://schemas.openxmlformats.org/drawingml/2006/table">
            <a:tbl>
              <a:tblPr firstRow="1" bandRow="1">
                <a:tableStyleId>{5C22544A-7EE6-4342-B048-85BDC9FD1C3A}</a:tableStyleId>
              </a:tblPr>
              <a:tblGrid>
                <a:gridCol w="899461">
                  <a:extLst>
                    <a:ext uri="{9D8B030D-6E8A-4147-A177-3AD203B41FA5}">
                      <a16:colId xmlns:a16="http://schemas.microsoft.com/office/drawing/2014/main" val="612833034"/>
                    </a:ext>
                  </a:extLst>
                </a:gridCol>
                <a:gridCol w="1344706">
                  <a:extLst>
                    <a:ext uri="{9D8B030D-6E8A-4147-A177-3AD203B41FA5}">
                      <a16:colId xmlns:a16="http://schemas.microsoft.com/office/drawing/2014/main" val="3756418327"/>
                    </a:ext>
                  </a:extLst>
                </a:gridCol>
                <a:gridCol w="1492623">
                  <a:extLst>
                    <a:ext uri="{9D8B030D-6E8A-4147-A177-3AD203B41FA5}">
                      <a16:colId xmlns:a16="http://schemas.microsoft.com/office/drawing/2014/main" val="811778270"/>
                    </a:ext>
                  </a:extLst>
                </a:gridCol>
                <a:gridCol w="1465729">
                  <a:extLst>
                    <a:ext uri="{9D8B030D-6E8A-4147-A177-3AD203B41FA5}">
                      <a16:colId xmlns:a16="http://schemas.microsoft.com/office/drawing/2014/main" val="2158289311"/>
                    </a:ext>
                  </a:extLst>
                </a:gridCol>
                <a:gridCol w="591671">
                  <a:extLst>
                    <a:ext uri="{9D8B030D-6E8A-4147-A177-3AD203B41FA5}">
                      <a16:colId xmlns:a16="http://schemas.microsoft.com/office/drawing/2014/main" val="49518323"/>
                    </a:ext>
                  </a:extLst>
                </a:gridCol>
                <a:gridCol w="5877604">
                  <a:extLst>
                    <a:ext uri="{9D8B030D-6E8A-4147-A177-3AD203B41FA5}">
                      <a16:colId xmlns:a16="http://schemas.microsoft.com/office/drawing/2014/main" val="3306285525"/>
                    </a:ext>
                  </a:extLst>
                </a:gridCol>
              </a:tblGrid>
              <a:tr h="370840">
                <a:tc>
                  <a:txBody>
                    <a:bodyPr/>
                    <a:lstStyle/>
                    <a:p>
                      <a:r>
                        <a:rPr lang="en-US" dirty="0"/>
                        <a:t>Exp #</a:t>
                      </a:r>
                    </a:p>
                  </a:txBody>
                  <a:tcPr/>
                </a:tc>
                <a:tc>
                  <a:txBody>
                    <a:bodyPr/>
                    <a:lstStyle/>
                    <a:p>
                      <a:r>
                        <a:rPr lang="en-US" dirty="0" err="1"/>
                        <a:t>deGFP</a:t>
                      </a:r>
                      <a:r>
                        <a:rPr lang="en-US" dirty="0"/>
                        <a:t> DNA</a:t>
                      </a:r>
                    </a:p>
                  </a:txBody>
                  <a:tcPr/>
                </a:tc>
                <a:tc>
                  <a:txBody>
                    <a:bodyPr/>
                    <a:lstStyle/>
                    <a:p>
                      <a:r>
                        <a:rPr lang="en-US" dirty="0"/>
                        <a:t>Energy Buffer</a:t>
                      </a:r>
                    </a:p>
                  </a:txBody>
                  <a:tcPr/>
                </a:tc>
                <a:tc>
                  <a:txBody>
                    <a:bodyPr/>
                    <a:lstStyle/>
                    <a:p>
                      <a:r>
                        <a:rPr lang="en-US" dirty="0"/>
                        <a:t>TXTL Extract</a:t>
                      </a:r>
                    </a:p>
                  </a:txBody>
                  <a:tcPr/>
                </a:tc>
                <a:tc>
                  <a:txBody>
                    <a:bodyPr/>
                    <a:lstStyle/>
                    <a:p>
                      <a:r>
                        <a:rPr lang="en-US" dirty="0"/>
                        <a:t>Salt</a:t>
                      </a:r>
                    </a:p>
                  </a:txBody>
                  <a:tcPr/>
                </a:tc>
                <a:tc>
                  <a:txBody>
                    <a:bodyPr/>
                    <a:lstStyle/>
                    <a:p>
                      <a:r>
                        <a:rPr lang="en-US" dirty="0"/>
                        <a:t>Why?</a:t>
                      </a:r>
                    </a:p>
                  </a:txBody>
                  <a:tcPr/>
                </a:tc>
                <a:extLst>
                  <a:ext uri="{0D108BD9-81ED-4DB2-BD59-A6C34878D82A}">
                    <a16:rowId xmlns:a16="http://schemas.microsoft.com/office/drawing/2014/main" val="1485587193"/>
                  </a:ext>
                </a:extLst>
              </a:tr>
              <a:tr h="370840">
                <a:tc>
                  <a:txBody>
                    <a:bodyPr/>
                    <a:lstStyle/>
                    <a:p>
                      <a:r>
                        <a:rPr lang="en-US"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endParaRPr lang="en-US" dirty="0"/>
                    </a:p>
                  </a:txBody>
                  <a:tcPr/>
                </a:tc>
                <a:tc>
                  <a:txBody>
                    <a:bodyPr/>
                    <a:lstStyle/>
                    <a:p>
                      <a:r>
                        <a:rPr lang="en-US" dirty="0"/>
                        <a:t>Positive Control</a:t>
                      </a:r>
                    </a:p>
                  </a:txBody>
                  <a:tcPr/>
                </a:tc>
                <a:extLst>
                  <a:ext uri="{0D108BD9-81ED-4DB2-BD59-A6C34878D82A}">
                    <a16:rowId xmlns:a16="http://schemas.microsoft.com/office/drawing/2014/main" val="2529050040"/>
                  </a:ext>
                </a:extLst>
              </a:tr>
              <a:tr h="37084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r>
                        <a:rPr lang="en-US" dirty="0"/>
                        <a:t>Negative Control for background fluorescence</a:t>
                      </a:r>
                    </a:p>
                  </a:txBody>
                  <a:tcPr/>
                </a:tc>
                <a:extLst>
                  <a:ext uri="{0D108BD9-81ED-4DB2-BD59-A6C34878D82A}">
                    <a16:rowId xmlns:a16="http://schemas.microsoft.com/office/drawing/2014/main" val="594268580"/>
                  </a:ext>
                </a:extLst>
              </a:tr>
              <a:tr h="370840">
                <a:tc>
                  <a:txBody>
                    <a:bodyPr/>
                    <a:lstStyle/>
                    <a:p>
                      <a:r>
                        <a:rPr lang="en-US" dirty="0"/>
                        <a:t>3</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r>
                        <a:rPr lang="en-US" dirty="0"/>
                        <a:t>✔️</a:t>
                      </a:r>
                    </a:p>
                  </a:txBody>
                  <a:tcPr/>
                </a:tc>
                <a:tc>
                  <a:txBody>
                    <a:bodyPr/>
                    <a:lstStyle/>
                    <a:p>
                      <a:endParaRPr lang="en-US" dirty="0"/>
                    </a:p>
                  </a:txBody>
                  <a:tcPr/>
                </a:tc>
                <a:tc>
                  <a:txBody>
                    <a:bodyPr/>
                    <a:lstStyle/>
                    <a:p>
                      <a:r>
                        <a:rPr lang="en-US" dirty="0"/>
                        <a:t>Quantify ATP depletion due to metabolic leak</a:t>
                      </a:r>
                    </a:p>
                  </a:txBody>
                  <a:tcPr/>
                </a:tc>
                <a:extLst>
                  <a:ext uri="{0D108BD9-81ED-4DB2-BD59-A6C34878D82A}">
                    <a16:rowId xmlns:a16="http://schemas.microsoft.com/office/drawing/2014/main" val="2796078047"/>
                  </a:ext>
                </a:extLst>
              </a:tr>
              <a:tr h="370840">
                <a:tc>
                  <a:txBody>
                    <a:bodyPr/>
                    <a:lstStyle/>
                    <a:p>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r>
                        <a:rPr lang="en-US" dirty="0"/>
                        <a:t>How does the system perform without energy? How quickly does energy run out?</a:t>
                      </a:r>
                    </a:p>
                  </a:txBody>
                  <a:tcPr/>
                </a:tc>
                <a:extLst>
                  <a:ext uri="{0D108BD9-81ED-4DB2-BD59-A6C34878D82A}">
                    <a16:rowId xmlns:a16="http://schemas.microsoft.com/office/drawing/2014/main" val="2677996002"/>
                  </a:ext>
                </a:extLst>
              </a:tr>
              <a:tr h="370840">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r>
                        <a:rPr lang="en-US" dirty="0"/>
                        <a:t>How does the system perform with only energy?</a:t>
                      </a:r>
                    </a:p>
                  </a:txBody>
                  <a:tcPr/>
                </a:tc>
                <a:extLst>
                  <a:ext uri="{0D108BD9-81ED-4DB2-BD59-A6C34878D82A}">
                    <a16:rowId xmlns:a16="http://schemas.microsoft.com/office/drawing/2014/main" val="2794983124"/>
                  </a:ext>
                </a:extLst>
              </a:tr>
            </a:tbl>
          </a:graphicData>
        </a:graphic>
      </p:graphicFrame>
    </p:spTree>
    <p:extLst>
      <p:ext uri="{BB962C8B-B14F-4D97-AF65-F5344CB8AC3E}">
        <p14:creationId xmlns:p14="http://schemas.microsoft.com/office/powerpoint/2010/main" val="26953628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51ADC-55E3-B749-BF89-CBDB0C1AA0F5}"/>
              </a:ext>
            </a:extLst>
          </p:cNvPr>
          <p:cNvSpPr>
            <a:spLocks noGrp="1"/>
          </p:cNvSpPr>
          <p:nvPr>
            <p:ph type="title"/>
          </p:nvPr>
        </p:nvSpPr>
        <p:spPr/>
        <p:txBody>
          <a:bodyPr/>
          <a:lstStyle/>
          <a:p>
            <a:r>
              <a:rPr lang="en-US" dirty="0"/>
              <a:t>Exp 12: Reagents in Beginning</a:t>
            </a:r>
          </a:p>
        </p:txBody>
      </p:sp>
      <p:sp>
        <p:nvSpPr>
          <p:cNvPr id="3" name="Text Placeholder 2">
            <a:extLst>
              <a:ext uri="{FF2B5EF4-FFF2-40B4-BE49-F238E27FC236}">
                <a16:creationId xmlns:a16="http://schemas.microsoft.com/office/drawing/2014/main" id="{1DA17A43-437E-944A-B474-CB9D49C85DD4}"/>
              </a:ext>
            </a:extLst>
          </p:cNvPr>
          <p:cNvSpPr>
            <a:spLocks noGrp="1"/>
          </p:cNvSpPr>
          <p:nvPr>
            <p:ph type="body" idx="1"/>
          </p:nvPr>
        </p:nvSpPr>
        <p:spPr/>
        <p:txBody>
          <a:bodyPr/>
          <a:lstStyle/>
          <a:p>
            <a:r>
              <a:rPr lang="en-US" dirty="0"/>
              <a:t>20201104_exp12_gfp_moreinbeg_timeseries</a:t>
            </a:r>
          </a:p>
        </p:txBody>
      </p:sp>
    </p:spTree>
    <p:extLst>
      <p:ext uri="{BB962C8B-B14F-4D97-AF65-F5344CB8AC3E}">
        <p14:creationId xmlns:p14="http://schemas.microsoft.com/office/powerpoint/2010/main" val="2638938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101365B1-0988-3F4F-8DE7-4FADE0EC6D1A}"/>
              </a:ext>
            </a:extLst>
          </p:cNvPr>
          <p:cNvPicPr>
            <a:picLocks noChangeAspect="1"/>
          </p:cNvPicPr>
          <p:nvPr/>
        </p:nvPicPr>
        <p:blipFill>
          <a:blip r:embed="rId2"/>
          <a:stretch>
            <a:fillRect/>
          </a:stretch>
        </p:blipFill>
        <p:spPr>
          <a:xfrm>
            <a:off x="698500" y="1206500"/>
            <a:ext cx="10795000" cy="4445000"/>
          </a:xfrm>
          <a:prstGeom prst="rect">
            <a:avLst/>
          </a:prstGeom>
        </p:spPr>
      </p:pic>
      <p:pic>
        <p:nvPicPr>
          <p:cNvPr id="3" name="Picture 2" descr="Chart&#10;&#10;Description automatically generated">
            <a:extLst>
              <a:ext uri="{FF2B5EF4-FFF2-40B4-BE49-F238E27FC236}">
                <a16:creationId xmlns:a16="http://schemas.microsoft.com/office/drawing/2014/main" id="{1CD44D77-8426-164B-A401-758EEEB451B1}"/>
              </a:ext>
            </a:extLst>
          </p:cNvPr>
          <p:cNvPicPr>
            <a:picLocks noChangeAspect="1"/>
          </p:cNvPicPr>
          <p:nvPr/>
        </p:nvPicPr>
        <p:blipFill>
          <a:blip r:embed="rId3"/>
          <a:stretch>
            <a:fillRect/>
          </a:stretch>
        </p:blipFill>
        <p:spPr>
          <a:xfrm>
            <a:off x="1968500" y="1206500"/>
            <a:ext cx="8255000" cy="4445000"/>
          </a:xfrm>
          <a:prstGeom prst="rect">
            <a:avLst/>
          </a:prstGeom>
        </p:spPr>
      </p:pic>
      <p:sp>
        <p:nvSpPr>
          <p:cNvPr id="2" name="TextBox 1">
            <a:extLst>
              <a:ext uri="{FF2B5EF4-FFF2-40B4-BE49-F238E27FC236}">
                <a16:creationId xmlns:a16="http://schemas.microsoft.com/office/drawing/2014/main" id="{3BA5F188-F5C7-BB47-AEDD-8589DB325C82}"/>
              </a:ext>
            </a:extLst>
          </p:cNvPr>
          <p:cNvSpPr txBox="1"/>
          <p:nvPr/>
        </p:nvSpPr>
        <p:spPr>
          <a:xfrm>
            <a:off x="1686560" y="5651500"/>
            <a:ext cx="8101898" cy="369332"/>
          </a:xfrm>
          <a:prstGeom prst="rect">
            <a:avLst/>
          </a:prstGeom>
          <a:noFill/>
        </p:spPr>
        <p:txBody>
          <a:bodyPr wrap="none" rtlCol="0">
            <a:spAutoFit/>
          </a:bodyPr>
          <a:lstStyle/>
          <a:p>
            <a:r>
              <a:rPr lang="en-US" dirty="0">
                <a:solidFill>
                  <a:srgbClr val="FF0000"/>
                </a:solidFill>
              </a:rPr>
              <a:t>Seems weird since positive control doesn’t go to 4000, which I think it normally does</a:t>
            </a:r>
          </a:p>
        </p:txBody>
      </p:sp>
    </p:spTree>
    <p:extLst>
      <p:ext uri="{BB962C8B-B14F-4D97-AF65-F5344CB8AC3E}">
        <p14:creationId xmlns:p14="http://schemas.microsoft.com/office/powerpoint/2010/main" val="1018704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8AD0B8E4-A705-7349-88DC-9B5CC29096B3}"/>
              </a:ext>
            </a:extLst>
          </p:cNvPr>
          <p:cNvPicPr>
            <a:picLocks noChangeAspect="1"/>
          </p:cNvPicPr>
          <p:nvPr/>
        </p:nvPicPr>
        <p:blipFill>
          <a:blip r:embed="rId2"/>
          <a:stretch>
            <a:fillRect/>
          </a:stretch>
        </p:blipFill>
        <p:spPr>
          <a:xfrm>
            <a:off x="2784584" y="448725"/>
            <a:ext cx="6622832" cy="5960549"/>
          </a:xfrm>
          <a:prstGeom prst="rect">
            <a:avLst/>
          </a:prstGeom>
        </p:spPr>
      </p:pic>
      <p:sp>
        <p:nvSpPr>
          <p:cNvPr id="2" name="TextBox 1">
            <a:extLst>
              <a:ext uri="{FF2B5EF4-FFF2-40B4-BE49-F238E27FC236}">
                <a16:creationId xmlns:a16="http://schemas.microsoft.com/office/drawing/2014/main" id="{4898305C-618E-4744-B440-ACF8082C4CB5}"/>
              </a:ext>
            </a:extLst>
          </p:cNvPr>
          <p:cNvSpPr txBox="1"/>
          <p:nvPr/>
        </p:nvSpPr>
        <p:spPr>
          <a:xfrm>
            <a:off x="778129" y="937913"/>
            <a:ext cx="2006455" cy="646331"/>
          </a:xfrm>
          <a:prstGeom prst="rect">
            <a:avLst/>
          </a:prstGeom>
          <a:noFill/>
        </p:spPr>
        <p:txBody>
          <a:bodyPr wrap="square" rtlCol="0">
            <a:spAutoFit/>
          </a:bodyPr>
          <a:lstStyle/>
          <a:p>
            <a:r>
              <a:rPr lang="en-US" sz="1200" dirty="0">
                <a:solidFill>
                  <a:srgbClr val="FF0000"/>
                </a:solidFill>
              </a:rPr>
              <a:t>Data in raw </a:t>
            </a:r>
            <a:r>
              <a:rPr lang="en-US" sz="1200" dirty="0" err="1">
                <a:solidFill>
                  <a:srgbClr val="FF0000"/>
                </a:solidFill>
              </a:rPr>
              <a:t>lum</a:t>
            </a:r>
            <a:r>
              <a:rPr lang="en-US" sz="1200" dirty="0">
                <a:solidFill>
                  <a:srgbClr val="FF0000"/>
                </a:solidFill>
              </a:rPr>
              <a:t> values but doesn’t matter because not that accurate</a:t>
            </a:r>
          </a:p>
        </p:txBody>
      </p:sp>
    </p:spTree>
    <p:extLst>
      <p:ext uri="{BB962C8B-B14F-4D97-AF65-F5344CB8AC3E}">
        <p14:creationId xmlns:p14="http://schemas.microsoft.com/office/powerpoint/2010/main" val="2366463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6D806-7029-C247-9472-2A8FD0CF5B75}"/>
              </a:ext>
            </a:extLst>
          </p:cNvPr>
          <p:cNvSpPr>
            <a:spLocks noGrp="1"/>
          </p:cNvSpPr>
          <p:nvPr>
            <p:ph type="title"/>
          </p:nvPr>
        </p:nvSpPr>
        <p:spPr/>
        <p:txBody>
          <a:bodyPr/>
          <a:lstStyle/>
          <a:p>
            <a:r>
              <a:rPr lang="en-US" dirty="0"/>
              <a:t>1.4.2021 with Processing Functions</a:t>
            </a:r>
          </a:p>
        </p:txBody>
      </p:sp>
      <p:pic>
        <p:nvPicPr>
          <p:cNvPr id="5" name="Content Placeholder 4" descr="Chart&#10;&#10;Description automatically generated">
            <a:extLst>
              <a:ext uri="{FF2B5EF4-FFF2-40B4-BE49-F238E27FC236}">
                <a16:creationId xmlns:a16="http://schemas.microsoft.com/office/drawing/2014/main" id="{A388A24B-8AAE-0943-A6D1-0532225CC8EB}"/>
              </a:ext>
            </a:extLst>
          </p:cNvPr>
          <p:cNvPicPr>
            <a:picLocks noGrp="1" noChangeAspect="1"/>
          </p:cNvPicPr>
          <p:nvPr>
            <p:ph idx="1"/>
          </p:nvPr>
        </p:nvPicPr>
        <p:blipFill>
          <a:blip r:embed="rId3"/>
          <a:stretch>
            <a:fillRect/>
          </a:stretch>
        </p:blipFill>
        <p:spPr>
          <a:xfrm>
            <a:off x="471601" y="1690688"/>
            <a:ext cx="8081056" cy="4351338"/>
          </a:xfrm>
        </p:spPr>
      </p:pic>
    </p:spTree>
    <p:extLst>
      <p:ext uri="{BB962C8B-B14F-4D97-AF65-F5344CB8AC3E}">
        <p14:creationId xmlns:p14="http://schemas.microsoft.com/office/powerpoint/2010/main" val="673382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FD6A-99D5-2949-8646-71878B85287A}"/>
              </a:ext>
            </a:extLst>
          </p:cNvPr>
          <p:cNvSpPr>
            <a:spLocks noGrp="1"/>
          </p:cNvSpPr>
          <p:nvPr>
            <p:ph type="title"/>
          </p:nvPr>
        </p:nvSpPr>
        <p:spPr/>
        <p:txBody>
          <a:bodyPr/>
          <a:lstStyle/>
          <a:p>
            <a:r>
              <a:rPr lang="en-US" dirty="0"/>
              <a:t>ATP Assay </a:t>
            </a:r>
            <a:r>
              <a:rPr lang="en-US" dirty="0" err="1"/>
              <a:t>Endpt</a:t>
            </a:r>
            <a:r>
              <a:rPr lang="en-US" dirty="0"/>
              <a:t> </a:t>
            </a:r>
            <a:r>
              <a:rPr lang="en-US" dirty="0" err="1"/>
              <a:t>Vals</a:t>
            </a:r>
            <a:r>
              <a:rPr lang="en-US" dirty="0"/>
              <a:t> with Processing </a:t>
            </a:r>
            <a:r>
              <a:rPr lang="en-US" dirty="0" err="1"/>
              <a:t>funcs</a:t>
            </a:r>
            <a:endParaRPr lang="en-US" dirty="0"/>
          </a:p>
        </p:txBody>
      </p:sp>
      <p:pic>
        <p:nvPicPr>
          <p:cNvPr id="5" name="Content Placeholder 4" descr="Chart, scatter chart&#10;&#10;Description automatically generated">
            <a:extLst>
              <a:ext uri="{FF2B5EF4-FFF2-40B4-BE49-F238E27FC236}">
                <a16:creationId xmlns:a16="http://schemas.microsoft.com/office/drawing/2014/main" id="{F091D4E1-5FA5-C94B-B110-D7E070BF5544}"/>
              </a:ext>
            </a:extLst>
          </p:cNvPr>
          <p:cNvPicPr>
            <a:picLocks noGrp="1" noChangeAspect="1"/>
          </p:cNvPicPr>
          <p:nvPr>
            <p:ph idx="1"/>
          </p:nvPr>
        </p:nvPicPr>
        <p:blipFill>
          <a:blip r:embed="rId2"/>
          <a:stretch>
            <a:fillRect/>
          </a:stretch>
        </p:blipFill>
        <p:spPr>
          <a:xfrm>
            <a:off x="3678590" y="1825625"/>
            <a:ext cx="4834820" cy="4351338"/>
          </a:xfrm>
        </p:spPr>
      </p:pic>
    </p:spTree>
    <p:extLst>
      <p:ext uri="{BB962C8B-B14F-4D97-AF65-F5344CB8AC3E}">
        <p14:creationId xmlns:p14="http://schemas.microsoft.com/office/powerpoint/2010/main" val="23570220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AE305-B074-B245-9AAE-AD2E0CBCC738}"/>
              </a:ext>
            </a:extLst>
          </p:cNvPr>
          <p:cNvSpPr>
            <a:spLocks noGrp="1"/>
          </p:cNvSpPr>
          <p:nvPr>
            <p:ph type="title"/>
          </p:nvPr>
        </p:nvSpPr>
        <p:spPr/>
        <p:txBody>
          <a:bodyPr/>
          <a:lstStyle/>
          <a:p>
            <a:r>
              <a:rPr lang="en-US" dirty="0">
                <a:solidFill>
                  <a:srgbClr val="FF0000"/>
                </a:solidFill>
              </a:rPr>
              <a:t>TAKEAWAYS NEEDED</a:t>
            </a:r>
          </a:p>
        </p:txBody>
      </p:sp>
      <p:sp>
        <p:nvSpPr>
          <p:cNvPr id="3" name="Content Placeholder 2">
            <a:extLst>
              <a:ext uri="{FF2B5EF4-FFF2-40B4-BE49-F238E27FC236}">
                <a16:creationId xmlns:a16="http://schemas.microsoft.com/office/drawing/2014/main" id="{9335BC91-DFFE-EB46-8AB5-67EAA22CB35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9841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F265-3EA2-2C48-ADD8-7ADFED7634AA}"/>
              </a:ext>
            </a:extLst>
          </p:cNvPr>
          <p:cNvSpPr>
            <a:spLocks noGrp="1"/>
          </p:cNvSpPr>
          <p:nvPr>
            <p:ph type="title"/>
          </p:nvPr>
        </p:nvSpPr>
        <p:spPr/>
        <p:txBody>
          <a:bodyPr/>
          <a:lstStyle/>
          <a:p>
            <a:r>
              <a:rPr lang="en-US" dirty="0"/>
              <a:t>Exp 13: Spike Experiments</a:t>
            </a:r>
          </a:p>
        </p:txBody>
      </p:sp>
      <p:sp>
        <p:nvSpPr>
          <p:cNvPr id="3" name="Text Placeholder 2">
            <a:extLst>
              <a:ext uri="{FF2B5EF4-FFF2-40B4-BE49-F238E27FC236}">
                <a16:creationId xmlns:a16="http://schemas.microsoft.com/office/drawing/2014/main" id="{99B650ED-B940-904C-A259-8CC12C9C5227}"/>
              </a:ext>
            </a:extLst>
          </p:cNvPr>
          <p:cNvSpPr>
            <a:spLocks noGrp="1"/>
          </p:cNvSpPr>
          <p:nvPr>
            <p:ph type="body" idx="1"/>
          </p:nvPr>
        </p:nvSpPr>
        <p:spPr/>
        <p:txBody>
          <a:bodyPr/>
          <a:lstStyle/>
          <a:p>
            <a:r>
              <a:rPr lang="en-US" dirty="0"/>
              <a:t>20201106_exp13_gfp_spike</a:t>
            </a:r>
          </a:p>
          <a:p>
            <a:r>
              <a:rPr lang="en-US" dirty="0"/>
              <a:t>20201107_exp13_gfp_post_spike</a:t>
            </a:r>
          </a:p>
          <a:p>
            <a:endParaRPr lang="en-US" dirty="0"/>
          </a:p>
        </p:txBody>
      </p:sp>
    </p:spTree>
    <p:extLst>
      <p:ext uri="{BB962C8B-B14F-4D97-AF65-F5344CB8AC3E}">
        <p14:creationId xmlns:p14="http://schemas.microsoft.com/office/powerpoint/2010/main" val="3340935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A4E7E-AD98-ED43-8F35-580F23D3E5B2}"/>
              </a:ext>
            </a:extLst>
          </p:cNvPr>
          <p:cNvSpPr>
            <a:spLocks noGrp="1"/>
          </p:cNvSpPr>
          <p:nvPr>
            <p:ph type="title"/>
          </p:nvPr>
        </p:nvSpPr>
        <p:spPr>
          <a:xfrm>
            <a:off x="160282" y="0"/>
            <a:ext cx="10515600" cy="1325563"/>
          </a:xfrm>
        </p:spPr>
        <p:txBody>
          <a:bodyPr>
            <a:normAutofit/>
          </a:bodyPr>
          <a:lstStyle/>
          <a:p>
            <a:r>
              <a:rPr lang="en-US" sz="3800" dirty="0"/>
              <a:t>Pre Spike</a:t>
            </a:r>
          </a:p>
        </p:txBody>
      </p:sp>
      <p:pic>
        <p:nvPicPr>
          <p:cNvPr id="6" name="Picture 5" descr="Chart&#10;&#10;Description automatically generated">
            <a:extLst>
              <a:ext uri="{FF2B5EF4-FFF2-40B4-BE49-F238E27FC236}">
                <a16:creationId xmlns:a16="http://schemas.microsoft.com/office/drawing/2014/main" id="{ED45BC4D-093B-2B4D-94F8-02DBF6A684E3}"/>
              </a:ext>
            </a:extLst>
          </p:cNvPr>
          <p:cNvPicPr>
            <a:picLocks noChangeAspect="1"/>
          </p:cNvPicPr>
          <p:nvPr/>
        </p:nvPicPr>
        <p:blipFill>
          <a:blip r:embed="rId2"/>
          <a:stretch>
            <a:fillRect/>
          </a:stretch>
        </p:blipFill>
        <p:spPr>
          <a:xfrm>
            <a:off x="698500" y="1206500"/>
            <a:ext cx="10795000" cy="4445000"/>
          </a:xfrm>
          <a:prstGeom prst="rect">
            <a:avLst/>
          </a:prstGeom>
        </p:spPr>
      </p:pic>
      <p:pic>
        <p:nvPicPr>
          <p:cNvPr id="7" name="Picture 6" descr="Chart&#10;&#10;Description automatically generated">
            <a:extLst>
              <a:ext uri="{FF2B5EF4-FFF2-40B4-BE49-F238E27FC236}">
                <a16:creationId xmlns:a16="http://schemas.microsoft.com/office/drawing/2014/main" id="{86E5BA0A-57F9-4442-84D8-93E05D2BE202}"/>
              </a:ext>
            </a:extLst>
          </p:cNvPr>
          <p:cNvPicPr>
            <a:picLocks noChangeAspect="1"/>
          </p:cNvPicPr>
          <p:nvPr/>
        </p:nvPicPr>
        <p:blipFill>
          <a:blip r:embed="rId3"/>
          <a:stretch>
            <a:fillRect/>
          </a:stretch>
        </p:blipFill>
        <p:spPr>
          <a:xfrm>
            <a:off x="1333500" y="1206500"/>
            <a:ext cx="9525000" cy="4445000"/>
          </a:xfrm>
          <a:prstGeom prst="rect">
            <a:avLst/>
          </a:prstGeom>
        </p:spPr>
      </p:pic>
    </p:spTree>
    <p:extLst>
      <p:ext uri="{BB962C8B-B14F-4D97-AF65-F5344CB8AC3E}">
        <p14:creationId xmlns:p14="http://schemas.microsoft.com/office/powerpoint/2010/main" val="2496250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FC60-10F6-DB40-A271-E4D7D9F15D5C}"/>
              </a:ext>
            </a:extLst>
          </p:cNvPr>
          <p:cNvSpPr>
            <a:spLocks noGrp="1"/>
          </p:cNvSpPr>
          <p:nvPr>
            <p:ph type="title"/>
          </p:nvPr>
        </p:nvSpPr>
        <p:spPr/>
        <p:txBody>
          <a:bodyPr/>
          <a:lstStyle/>
          <a:p>
            <a:r>
              <a:rPr lang="en-US" dirty="0"/>
              <a:t>Post Spike</a:t>
            </a:r>
          </a:p>
        </p:txBody>
      </p:sp>
      <p:pic>
        <p:nvPicPr>
          <p:cNvPr id="3" name="Picture 2" descr="Chart&#10;&#10;Description automatically generated">
            <a:extLst>
              <a:ext uri="{FF2B5EF4-FFF2-40B4-BE49-F238E27FC236}">
                <a16:creationId xmlns:a16="http://schemas.microsoft.com/office/drawing/2014/main" id="{D98A24F5-5FF9-2E44-A701-D8904C355F55}"/>
              </a:ext>
            </a:extLst>
          </p:cNvPr>
          <p:cNvPicPr>
            <a:picLocks noChangeAspect="1"/>
          </p:cNvPicPr>
          <p:nvPr/>
        </p:nvPicPr>
        <p:blipFill>
          <a:blip r:embed="rId2"/>
          <a:stretch>
            <a:fillRect/>
          </a:stretch>
        </p:blipFill>
        <p:spPr>
          <a:xfrm>
            <a:off x="1333500" y="1206500"/>
            <a:ext cx="9525000" cy="4445000"/>
          </a:xfrm>
          <a:prstGeom prst="rect">
            <a:avLst/>
          </a:prstGeom>
        </p:spPr>
      </p:pic>
    </p:spTree>
    <p:extLst>
      <p:ext uri="{BB962C8B-B14F-4D97-AF65-F5344CB8AC3E}">
        <p14:creationId xmlns:p14="http://schemas.microsoft.com/office/powerpoint/2010/main" val="6006409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77CAB-59BE-7A45-A6F3-D6727C6ABC77}"/>
              </a:ext>
            </a:extLst>
          </p:cNvPr>
          <p:cNvSpPr>
            <a:spLocks noGrp="1"/>
          </p:cNvSpPr>
          <p:nvPr>
            <p:ph type="title"/>
          </p:nvPr>
        </p:nvSpPr>
        <p:spPr/>
        <p:txBody>
          <a:bodyPr/>
          <a:lstStyle/>
          <a:p>
            <a:r>
              <a:rPr lang="en-US" dirty="0"/>
              <a:t>ATP End Point Values</a:t>
            </a:r>
          </a:p>
        </p:txBody>
      </p:sp>
      <p:pic>
        <p:nvPicPr>
          <p:cNvPr id="4" name="Picture 3" descr="Chart, scatter chart&#10;&#10;Description automatically generated">
            <a:extLst>
              <a:ext uri="{FF2B5EF4-FFF2-40B4-BE49-F238E27FC236}">
                <a16:creationId xmlns:a16="http://schemas.microsoft.com/office/drawing/2014/main" id="{71401574-7350-7845-85F1-A58AA3012814}"/>
              </a:ext>
            </a:extLst>
          </p:cNvPr>
          <p:cNvPicPr>
            <a:picLocks noChangeAspect="1"/>
          </p:cNvPicPr>
          <p:nvPr/>
        </p:nvPicPr>
        <p:blipFill>
          <a:blip r:embed="rId2"/>
          <a:stretch>
            <a:fillRect/>
          </a:stretch>
        </p:blipFill>
        <p:spPr>
          <a:xfrm>
            <a:off x="4508500" y="2000250"/>
            <a:ext cx="3175000" cy="2857500"/>
          </a:xfrm>
          <a:prstGeom prst="rect">
            <a:avLst/>
          </a:prstGeom>
        </p:spPr>
      </p:pic>
    </p:spTree>
    <p:extLst>
      <p:ext uri="{BB962C8B-B14F-4D97-AF65-F5344CB8AC3E}">
        <p14:creationId xmlns:p14="http://schemas.microsoft.com/office/powerpoint/2010/main" val="1560999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4C4546-E296-DC43-869A-CA86C11B269D}"/>
              </a:ext>
            </a:extLst>
          </p:cNvPr>
          <p:cNvSpPr>
            <a:spLocks noGrp="1"/>
          </p:cNvSpPr>
          <p:nvPr>
            <p:ph idx="1"/>
          </p:nvPr>
        </p:nvSpPr>
        <p:spPr>
          <a:xfrm>
            <a:off x="838200" y="340331"/>
            <a:ext cx="10515600" cy="4351338"/>
          </a:xfrm>
        </p:spPr>
        <p:txBody>
          <a:bodyPr>
            <a:normAutofit/>
          </a:bodyPr>
          <a:lstStyle/>
          <a:p>
            <a:pPr marL="0" indent="0">
              <a:buNone/>
            </a:pPr>
            <a:r>
              <a:rPr lang="en-US" sz="2500" dirty="0"/>
              <a:t>3) Add more ATP at start	             4) Add more ATP in middle</a:t>
            </a:r>
          </a:p>
        </p:txBody>
      </p:sp>
      <p:grpSp>
        <p:nvGrpSpPr>
          <p:cNvPr id="18" name="Group 17">
            <a:extLst>
              <a:ext uri="{FF2B5EF4-FFF2-40B4-BE49-F238E27FC236}">
                <a16:creationId xmlns:a16="http://schemas.microsoft.com/office/drawing/2014/main" id="{06178ACF-A96B-C74D-AA3E-0256855DE292}"/>
              </a:ext>
            </a:extLst>
          </p:cNvPr>
          <p:cNvGrpSpPr/>
          <p:nvPr/>
        </p:nvGrpSpPr>
        <p:grpSpPr>
          <a:xfrm>
            <a:off x="295639" y="1171792"/>
            <a:ext cx="4729306" cy="4072083"/>
            <a:chOff x="295639" y="1171792"/>
            <a:chExt cx="4729306" cy="4072083"/>
          </a:xfrm>
        </p:grpSpPr>
        <p:grpSp>
          <p:nvGrpSpPr>
            <p:cNvPr id="8" name="Group 7">
              <a:extLst>
                <a:ext uri="{FF2B5EF4-FFF2-40B4-BE49-F238E27FC236}">
                  <a16:creationId xmlns:a16="http://schemas.microsoft.com/office/drawing/2014/main" id="{A4024792-C849-0044-A5EC-477CE4811AB5}"/>
                </a:ext>
              </a:extLst>
            </p:cNvPr>
            <p:cNvGrpSpPr/>
            <p:nvPr/>
          </p:nvGrpSpPr>
          <p:grpSpPr>
            <a:xfrm>
              <a:off x="295639" y="1171792"/>
              <a:ext cx="2366683" cy="4010556"/>
              <a:chOff x="209577" y="2301344"/>
              <a:chExt cx="2366683" cy="4010556"/>
            </a:xfrm>
          </p:grpSpPr>
          <p:pic>
            <p:nvPicPr>
              <p:cNvPr id="4" name="Picture 3" descr="Diagram&#10;&#10;Description automatically generated">
                <a:extLst>
                  <a:ext uri="{FF2B5EF4-FFF2-40B4-BE49-F238E27FC236}">
                    <a16:creationId xmlns:a16="http://schemas.microsoft.com/office/drawing/2014/main" id="{1FF8C862-1475-254B-94DA-CD289E95FBFA}"/>
                  </a:ext>
                </a:extLst>
              </p:cNvPr>
              <p:cNvPicPr>
                <a:picLocks noChangeAspect="1"/>
              </p:cNvPicPr>
              <p:nvPr/>
            </p:nvPicPr>
            <p:blipFill>
              <a:blip r:embed="rId3"/>
              <a:stretch>
                <a:fillRect/>
              </a:stretch>
            </p:blipFill>
            <p:spPr>
              <a:xfrm>
                <a:off x="209577" y="2564618"/>
                <a:ext cx="2366683" cy="1635163"/>
              </a:xfrm>
              <a:prstGeom prst="rect">
                <a:avLst/>
              </a:prstGeom>
            </p:spPr>
          </p:pic>
          <p:pic>
            <p:nvPicPr>
              <p:cNvPr id="5" name="Picture 4" descr="Chart, diagram&#10;&#10;Description automatically generated">
                <a:extLst>
                  <a:ext uri="{FF2B5EF4-FFF2-40B4-BE49-F238E27FC236}">
                    <a16:creationId xmlns:a16="http://schemas.microsoft.com/office/drawing/2014/main" id="{2F12217F-E03F-EA4C-AC7F-CD0C9FF2D19E}"/>
                  </a:ext>
                </a:extLst>
              </p:cNvPr>
              <p:cNvPicPr>
                <a:picLocks noChangeAspect="1"/>
              </p:cNvPicPr>
              <p:nvPr/>
            </p:nvPicPr>
            <p:blipFill rotWithShape="1">
              <a:blip r:embed="rId4"/>
              <a:srcRect t="13292"/>
              <a:stretch/>
            </p:blipFill>
            <p:spPr>
              <a:xfrm>
                <a:off x="259900" y="4773280"/>
                <a:ext cx="2031920" cy="1538620"/>
              </a:xfrm>
              <a:prstGeom prst="rect">
                <a:avLst/>
              </a:prstGeom>
            </p:spPr>
          </p:pic>
          <p:sp>
            <p:nvSpPr>
              <p:cNvPr id="6" name="TextBox 5">
                <a:extLst>
                  <a:ext uri="{FF2B5EF4-FFF2-40B4-BE49-F238E27FC236}">
                    <a16:creationId xmlns:a16="http://schemas.microsoft.com/office/drawing/2014/main" id="{FC2944E3-28E3-A246-97C3-64B723ECCD7F}"/>
                  </a:ext>
                </a:extLst>
              </p:cNvPr>
              <p:cNvSpPr txBox="1"/>
              <p:nvPr/>
            </p:nvSpPr>
            <p:spPr>
              <a:xfrm>
                <a:off x="636417" y="2301344"/>
                <a:ext cx="1784945" cy="276999"/>
              </a:xfrm>
              <a:prstGeom prst="rect">
                <a:avLst/>
              </a:prstGeom>
              <a:noFill/>
            </p:spPr>
            <p:txBody>
              <a:bodyPr wrap="square" rtlCol="0">
                <a:spAutoFit/>
              </a:bodyPr>
              <a:lstStyle/>
              <a:p>
                <a:r>
                  <a:rPr lang="en-US" sz="1200" dirty="0">
                    <a:latin typeface="Avenir Book" panose="02000503020000020003" pitchFamily="2" charset="0"/>
                  </a:rPr>
                  <a:t>EXAMPLE GFP Curve</a:t>
                </a:r>
              </a:p>
            </p:txBody>
          </p:sp>
          <p:sp>
            <p:nvSpPr>
              <p:cNvPr id="7" name="TextBox 6">
                <a:extLst>
                  <a:ext uri="{FF2B5EF4-FFF2-40B4-BE49-F238E27FC236}">
                    <a16:creationId xmlns:a16="http://schemas.microsoft.com/office/drawing/2014/main" id="{A87D5FB2-09C5-1F4F-B7E0-1C42CEED637A}"/>
                  </a:ext>
                </a:extLst>
              </p:cNvPr>
              <p:cNvSpPr txBox="1"/>
              <p:nvPr/>
            </p:nvSpPr>
            <p:spPr>
              <a:xfrm>
                <a:off x="463437" y="4467519"/>
                <a:ext cx="1784945" cy="276999"/>
              </a:xfrm>
              <a:prstGeom prst="rect">
                <a:avLst/>
              </a:prstGeom>
              <a:noFill/>
            </p:spPr>
            <p:txBody>
              <a:bodyPr wrap="square" rtlCol="0">
                <a:spAutoFit/>
              </a:bodyPr>
              <a:lstStyle/>
              <a:p>
                <a:r>
                  <a:rPr lang="en-US" sz="1200" dirty="0">
                    <a:latin typeface="Avenir Book" panose="02000503020000020003" pitchFamily="2" charset="0"/>
                  </a:rPr>
                  <a:t>EXAMPLE ATP Curve</a:t>
                </a:r>
              </a:p>
            </p:txBody>
          </p:sp>
        </p:grpSp>
        <p:pic>
          <p:nvPicPr>
            <p:cNvPr id="10" name="Picture 9" descr="Diagram&#10;&#10;Description automatically generated">
              <a:extLst>
                <a:ext uri="{FF2B5EF4-FFF2-40B4-BE49-F238E27FC236}">
                  <a16:creationId xmlns:a16="http://schemas.microsoft.com/office/drawing/2014/main" id="{B468F2B0-F352-FB44-B440-090BCDC58474}"/>
                </a:ext>
              </a:extLst>
            </p:cNvPr>
            <p:cNvPicPr>
              <a:picLocks noChangeAspect="1"/>
            </p:cNvPicPr>
            <p:nvPr/>
          </p:nvPicPr>
          <p:blipFill>
            <a:blip r:embed="rId5"/>
            <a:stretch>
              <a:fillRect/>
            </a:stretch>
          </p:blipFill>
          <p:spPr>
            <a:xfrm>
              <a:off x="3000077" y="1450209"/>
              <a:ext cx="1969710" cy="1435864"/>
            </a:xfrm>
            <a:prstGeom prst="rect">
              <a:avLst/>
            </a:prstGeom>
          </p:spPr>
        </p:pic>
        <p:pic>
          <p:nvPicPr>
            <p:cNvPr id="12" name="Picture 11" descr="Chart, line chart&#10;&#10;Description automatically generated">
              <a:extLst>
                <a:ext uri="{FF2B5EF4-FFF2-40B4-BE49-F238E27FC236}">
                  <a16:creationId xmlns:a16="http://schemas.microsoft.com/office/drawing/2014/main" id="{3FF473C8-C0D4-9141-A405-BAF6AAF60A13}"/>
                </a:ext>
              </a:extLst>
            </p:cNvPr>
            <p:cNvPicPr>
              <a:picLocks noChangeAspect="1"/>
            </p:cNvPicPr>
            <p:nvPr/>
          </p:nvPicPr>
          <p:blipFill rotWithShape="1">
            <a:blip r:embed="rId6"/>
            <a:srcRect t="5850"/>
            <a:stretch/>
          </p:blipFill>
          <p:spPr>
            <a:xfrm>
              <a:off x="2853452" y="3582201"/>
              <a:ext cx="1969710" cy="1661674"/>
            </a:xfrm>
            <a:prstGeom prst="rect">
              <a:avLst/>
            </a:prstGeom>
          </p:spPr>
        </p:pic>
        <p:sp>
          <p:nvSpPr>
            <p:cNvPr id="13" name="TextBox 12">
              <a:extLst>
                <a:ext uri="{FF2B5EF4-FFF2-40B4-BE49-F238E27FC236}">
                  <a16:creationId xmlns:a16="http://schemas.microsoft.com/office/drawing/2014/main" id="{BB3DC944-4D64-1C4F-A60C-280EA4884641}"/>
                </a:ext>
              </a:extLst>
            </p:cNvPr>
            <p:cNvSpPr txBox="1"/>
            <p:nvPr/>
          </p:nvSpPr>
          <p:spPr>
            <a:xfrm>
              <a:off x="3240000" y="3337967"/>
              <a:ext cx="1784945" cy="276999"/>
            </a:xfrm>
            <a:prstGeom prst="rect">
              <a:avLst/>
            </a:prstGeom>
            <a:noFill/>
          </p:spPr>
          <p:txBody>
            <a:bodyPr wrap="square" rtlCol="0">
              <a:spAutoFit/>
            </a:bodyPr>
            <a:lstStyle/>
            <a:p>
              <a:r>
                <a:rPr lang="en-US" sz="1200" dirty="0">
                  <a:solidFill>
                    <a:srgbClr val="C00000"/>
                  </a:solidFill>
                  <a:latin typeface="Avenir Book" panose="02000503020000020003" pitchFamily="2" charset="0"/>
                </a:rPr>
                <a:t>PREDICTED</a:t>
              </a:r>
              <a:r>
                <a:rPr lang="en-US" sz="1200" dirty="0">
                  <a:latin typeface="Avenir Book" panose="02000503020000020003" pitchFamily="2" charset="0"/>
                </a:rPr>
                <a:t> ATP Curve</a:t>
              </a:r>
            </a:p>
          </p:txBody>
        </p:sp>
        <p:sp>
          <p:nvSpPr>
            <p:cNvPr id="14" name="TextBox 13">
              <a:extLst>
                <a:ext uri="{FF2B5EF4-FFF2-40B4-BE49-F238E27FC236}">
                  <a16:creationId xmlns:a16="http://schemas.microsoft.com/office/drawing/2014/main" id="{A846ADFC-3B99-AE4D-8149-179FB5814C75}"/>
                </a:ext>
              </a:extLst>
            </p:cNvPr>
            <p:cNvSpPr txBox="1"/>
            <p:nvPr/>
          </p:nvSpPr>
          <p:spPr>
            <a:xfrm>
              <a:off x="3182934" y="1176772"/>
              <a:ext cx="1784945" cy="276999"/>
            </a:xfrm>
            <a:prstGeom prst="rect">
              <a:avLst/>
            </a:prstGeom>
            <a:noFill/>
          </p:spPr>
          <p:txBody>
            <a:bodyPr wrap="square" rtlCol="0">
              <a:spAutoFit/>
            </a:bodyPr>
            <a:lstStyle/>
            <a:p>
              <a:r>
                <a:rPr lang="en-US" sz="1200" dirty="0">
                  <a:solidFill>
                    <a:srgbClr val="C00000"/>
                  </a:solidFill>
                  <a:latin typeface="Avenir Book" panose="02000503020000020003" pitchFamily="2" charset="0"/>
                </a:rPr>
                <a:t>PREDICTED</a:t>
              </a:r>
              <a:r>
                <a:rPr lang="en-US" sz="1200" dirty="0">
                  <a:latin typeface="Avenir Book" panose="02000503020000020003" pitchFamily="2" charset="0"/>
                </a:rPr>
                <a:t> GFP Curve</a:t>
              </a:r>
            </a:p>
          </p:txBody>
        </p:sp>
        <p:sp>
          <p:nvSpPr>
            <p:cNvPr id="15" name="Right Bracket 14">
              <a:extLst>
                <a:ext uri="{FF2B5EF4-FFF2-40B4-BE49-F238E27FC236}">
                  <a16:creationId xmlns:a16="http://schemas.microsoft.com/office/drawing/2014/main" id="{D597CC1F-F5F5-9A4B-8DF7-7C6ED6AB0CDE}"/>
                </a:ext>
              </a:extLst>
            </p:cNvPr>
            <p:cNvSpPr/>
            <p:nvPr/>
          </p:nvSpPr>
          <p:spPr>
            <a:xfrm>
              <a:off x="2377882" y="1211961"/>
              <a:ext cx="129542" cy="3876289"/>
            </a:xfrm>
            <a:prstGeom prst="rightBracket">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81FB123-60FA-5E43-9105-DB74E317BD0B}"/>
                </a:ext>
              </a:extLst>
            </p:cNvPr>
            <p:cNvCxnSpPr>
              <a:stCxn id="15" idx="2"/>
            </p:cNvCxnSpPr>
            <p:nvPr/>
          </p:nvCxnSpPr>
          <p:spPr>
            <a:xfrm>
              <a:off x="2507424" y="3150106"/>
              <a:ext cx="44875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9" name="TextBox 18">
            <a:extLst>
              <a:ext uri="{FF2B5EF4-FFF2-40B4-BE49-F238E27FC236}">
                <a16:creationId xmlns:a16="http://schemas.microsoft.com/office/drawing/2014/main" id="{AA39BF5F-A032-E644-A438-0FDCA798A0BF}"/>
              </a:ext>
            </a:extLst>
          </p:cNvPr>
          <p:cNvSpPr txBox="1"/>
          <p:nvPr/>
        </p:nvSpPr>
        <p:spPr>
          <a:xfrm>
            <a:off x="549499" y="5422933"/>
            <a:ext cx="4273663" cy="646331"/>
          </a:xfrm>
          <a:prstGeom prst="rect">
            <a:avLst/>
          </a:prstGeom>
          <a:noFill/>
        </p:spPr>
        <p:txBody>
          <a:bodyPr wrap="square" rtlCol="0">
            <a:spAutoFit/>
          </a:bodyPr>
          <a:lstStyle/>
          <a:p>
            <a:r>
              <a:rPr lang="en-US" b="1" dirty="0">
                <a:latin typeface="Avenir Book" panose="02000503020000020003" pitchFamily="2" charset="0"/>
              </a:rPr>
              <a:t>Hypothesis: Proportionally more protein production with more initial ATP</a:t>
            </a:r>
          </a:p>
        </p:txBody>
      </p:sp>
      <p:pic>
        <p:nvPicPr>
          <p:cNvPr id="21" name="Picture 20" descr="Diagram&#10;&#10;Description automatically generated">
            <a:extLst>
              <a:ext uri="{FF2B5EF4-FFF2-40B4-BE49-F238E27FC236}">
                <a16:creationId xmlns:a16="http://schemas.microsoft.com/office/drawing/2014/main" id="{4D039A92-FD58-B14A-B0E0-8CE1CC134ED0}"/>
              </a:ext>
            </a:extLst>
          </p:cNvPr>
          <p:cNvPicPr>
            <a:picLocks noChangeAspect="1"/>
          </p:cNvPicPr>
          <p:nvPr/>
        </p:nvPicPr>
        <p:blipFill>
          <a:blip r:embed="rId7"/>
          <a:stretch>
            <a:fillRect/>
          </a:stretch>
        </p:blipFill>
        <p:spPr>
          <a:xfrm>
            <a:off x="6845454" y="1111495"/>
            <a:ext cx="2628900" cy="1799968"/>
          </a:xfrm>
          <a:prstGeom prst="rect">
            <a:avLst/>
          </a:prstGeom>
        </p:spPr>
      </p:pic>
      <p:pic>
        <p:nvPicPr>
          <p:cNvPr id="23" name="Picture 22" descr="Diagram&#10;&#10;Description automatically generated">
            <a:extLst>
              <a:ext uri="{FF2B5EF4-FFF2-40B4-BE49-F238E27FC236}">
                <a16:creationId xmlns:a16="http://schemas.microsoft.com/office/drawing/2014/main" id="{3CD7ED20-0041-4D45-8281-5C25F88D2CF0}"/>
              </a:ext>
            </a:extLst>
          </p:cNvPr>
          <p:cNvPicPr>
            <a:picLocks noChangeAspect="1"/>
          </p:cNvPicPr>
          <p:nvPr/>
        </p:nvPicPr>
        <p:blipFill>
          <a:blip r:embed="rId8"/>
          <a:stretch>
            <a:fillRect/>
          </a:stretch>
        </p:blipFill>
        <p:spPr>
          <a:xfrm>
            <a:off x="6967653" y="3575419"/>
            <a:ext cx="2241655" cy="2025070"/>
          </a:xfrm>
          <a:prstGeom prst="rect">
            <a:avLst/>
          </a:prstGeom>
        </p:spPr>
      </p:pic>
      <p:sp>
        <p:nvSpPr>
          <p:cNvPr id="24" name="TextBox 23">
            <a:extLst>
              <a:ext uri="{FF2B5EF4-FFF2-40B4-BE49-F238E27FC236}">
                <a16:creationId xmlns:a16="http://schemas.microsoft.com/office/drawing/2014/main" id="{D4E43201-48DB-F548-AD88-B9411F5F6EEA}"/>
              </a:ext>
            </a:extLst>
          </p:cNvPr>
          <p:cNvSpPr txBox="1"/>
          <p:nvPr/>
        </p:nvSpPr>
        <p:spPr>
          <a:xfrm>
            <a:off x="7267431" y="777961"/>
            <a:ext cx="1784945" cy="276999"/>
          </a:xfrm>
          <a:prstGeom prst="rect">
            <a:avLst/>
          </a:prstGeom>
          <a:noFill/>
        </p:spPr>
        <p:txBody>
          <a:bodyPr wrap="square" rtlCol="0">
            <a:spAutoFit/>
          </a:bodyPr>
          <a:lstStyle/>
          <a:p>
            <a:r>
              <a:rPr lang="en-US" sz="1200" dirty="0">
                <a:solidFill>
                  <a:srgbClr val="C00000"/>
                </a:solidFill>
                <a:latin typeface="Avenir Book" panose="02000503020000020003" pitchFamily="2" charset="0"/>
              </a:rPr>
              <a:t>PREDICTED</a:t>
            </a:r>
            <a:r>
              <a:rPr lang="en-US" sz="1200" dirty="0">
                <a:latin typeface="Avenir Book" panose="02000503020000020003" pitchFamily="2" charset="0"/>
              </a:rPr>
              <a:t> GFP Curve</a:t>
            </a:r>
          </a:p>
        </p:txBody>
      </p:sp>
      <p:sp>
        <p:nvSpPr>
          <p:cNvPr id="25" name="TextBox 24">
            <a:extLst>
              <a:ext uri="{FF2B5EF4-FFF2-40B4-BE49-F238E27FC236}">
                <a16:creationId xmlns:a16="http://schemas.microsoft.com/office/drawing/2014/main" id="{9CBAF80A-829E-7C4F-9D5A-FD65505A1F82}"/>
              </a:ext>
            </a:extLst>
          </p:cNvPr>
          <p:cNvSpPr txBox="1"/>
          <p:nvPr/>
        </p:nvSpPr>
        <p:spPr>
          <a:xfrm>
            <a:off x="7296900" y="3290500"/>
            <a:ext cx="1784945" cy="276999"/>
          </a:xfrm>
          <a:prstGeom prst="rect">
            <a:avLst/>
          </a:prstGeom>
          <a:noFill/>
        </p:spPr>
        <p:txBody>
          <a:bodyPr wrap="square" rtlCol="0">
            <a:spAutoFit/>
          </a:bodyPr>
          <a:lstStyle/>
          <a:p>
            <a:r>
              <a:rPr lang="en-US" sz="1200" dirty="0">
                <a:solidFill>
                  <a:srgbClr val="C00000"/>
                </a:solidFill>
                <a:latin typeface="Avenir Book" panose="02000503020000020003" pitchFamily="2" charset="0"/>
              </a:rPr>
              <a:t>PREDICTED</a:t>
            </a:r>
            <a:r>
              <a:rPr lang="en-US" sz="1200" dirty="0">
                <a:latin typeface="Avenir Book" panose="02000503020000020003" pitchFamily="2" charset="0"/>
              </a:rPr>
              <a:t> ATP Curve</a:t>
            </a:r>
          </a:p>
        </p:txBody>
      </p:sp>
      <p:sp>
        <p:nvSpPr>
          <p:cNvPr id="26" name="TextBox 25">
            <a:extLst>
              <a:ext uri="{FF2B5EF4-FFF2-40B4-BE49-F238E27FC236}">
                <a16:creationId xmlns:a16="http://schemas.microsoft.com/office/drawing/2014/main" id="{3CEABEB0-8F1C-5B41-9FFB-565979A5EED4}"/>
              </a:ext>
            </a:extLst>
          </p:cNvPr>
          <p:cNvSpPr txBox="1"/>
          <p:nvPr/>
        </p:nvSpPr>
        <p:spPr>
          <a:xfrm>
            <a:off x="6590141" y="5746098"/>
            <a:ext cx="3812504" cy="646331"/>
          </a:xfrm>
          <a:prstGeom prst="rect">
            <a:avLst/>
          </a:prstGeom>
          <a:noFill/>
        </p:spPr>
        <p:txBody>
          <a:bodyPr wrap="square" rtlCol="0">
            <a:spAutoFit/>
          </a:bodyPr>
          <a:lstStyle/>
          <a:p>
            <a:r>
              <a:rPr lang="en-US" b="1" dirty="0">
                <a:latin typeface="Avenir Book" panose="02000503020000020003" pitchFamily="2" charset="0"/>
              </a:rPr>
              <a:t>Hypothesis: Can revive protein production with ATP spike</a:t>
            </a:r>
          </a:p>
        </p:txBody>
      </p:sp>
    </p:spTree>
    <p:extLst>
      <p:ext uri="{BB962C8B-B14F-4D97-AF65-F5344CB8AC3E}">
        <p14:creationId xmlns:p14="http://schemas.microsoft.com/office/powerpoint/2010/main" val="168199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FD94B-499C-4D4F-82B6-367BAA68E123}"/>
              </a:ext>
            </a:extLst>
          </p:cNvPr>
          <p:cNvSpPr>
            <a:spLocks noGrp="1"/>
          </p:cNvSpPr>
          <p:nvPr>
            <p:ph type="title"/>
          </p:nvPr>
        </p:nvSpPr>
        <p:spPr/>
        <p:txBody>
          <a:bodyPr/>
          <a:lstStyle/>
          <a:p>
            <a:r>
              <a:rPr lang="en-US" dirty="0"/>
              <a:t>With Better Labels</a:t>
            </a:r>
          </a:p>
        </p:txBody>
      </p:sp>
      <p:pic>
        <p:nvPicPr>
          <p:cNvPr id="4" name="Picture 3" descr="Chart&#10;&#10;Description automatically generated">
            <a:extLst>
              <a:ext uri="{FF2B5EF4-FFF2-40B4-BE49-F238E27FC236}">
                <a16:creationId xmlns:a16="http://schemas.microsoft.com/office/drawing/2014/main" id="{DC0C6764-078C-1A4E-96F9-5F9DFCD7644B}"/>
              </a:ext>
            </a:extLst>
          </p:cNvPr>
          <p:cNvPicPr>
            <a:picLocks noChangeAspect="1"/>
          </p:cNvPicPr>
          <p:nvPr/>
        </p:nvPicPr>
        <p:blipFill>
          <a:blip r:embed="rId2"/>
          <a:stretch>
            <a:fillRect/>
          </a:stretch>
        </p:blipFill>
        <p:spPr>
          <a:xfrm>
            <a:off x="1333500" y="1206500"/>
            <a:ext cx="9525000" cy="4445000"/>
          </a:xfrm>
          <a:prstGeom prst="rect">
            <a:avLst/>
          </a:prstGeom>
        </p:spPr>
      </p:pic>
      <p:pic>
        <p:nvPicPr>
          <p:cNvPr id="6" name="Picture 5" descr="Chart&#10;&#10;Description automatically generated">
            <a:extLst>
              <a:ext uri="{FF2B5EF4-FFF2-40B4-BE49-F238E27FC236}">
                <a16:creationId xmlns:a16="http://schemas.microsoft.com/office/drawing/2014/main" id="{D53C957D-48F7-4241-B23B-626D3A20EEBE}"/>
              </a:ext>
            </a:extLst>
          </p:cNvPr>
          <p:cNvPicPr>
            <a:picLocks noChangeAspect="1"/>
          </p:cNvPicPr>
          <p:nvPr/>
        </p:nvPicPr>
        <p:blipFill>
          <a:blip r:embed="rId3"/>
          <a:stretch>
            <a:fillRect/>
          </a:stretch>
        </p:blipFill>
        <p:spPr>
          <a:xfrm>
            <a:off x="1483500" y="1356500"/>
            <a:ext cx="9525000" cy="4445000"/>
          </a:xfrm>
          <a:prstGeom prst="rect">
            <a:avLst/>
          </a:prstGeom>
        </p:spPr>
      </p:pic>
    </p:spTree>
    <p:extLst>
      <p:ext uri="{BB962C8B-B14F-4D97-AF65-F5344CB8AC3E}">
        <p14:creationId xmlns:p14="http://schemas.microsoft.com/office/powerpoint/2010/main" val="594512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2D7A1-0D91-CE45-B89C-4AF4079AE995}"/>
              </a:ext>
            </a:extLst>
          </p:cNvPr>
          <p:cNvSpPr>
            <a:spLocks noGrp="1"/>
          </p:cNvSpPr>
          <p:nvPr>
            <p:ph type="title"/>
          </p:nvPr>
        </p:nvSpPr>
        <p:spPr/>
        <p:txBody>
          <a:bodyPr/>
          <a:lstStyle/>
          <a:p>
            <a:r>
              <a:rPr lang="en-US" dirty="0"/>
              <a:t>Summary Plot, compare pre and post spike</a:t>
            </a:r>
          </a:p>
        </p:txBody>
      </p:sp>
      <p:pic>
        <p:nvPicPr>
          <p:cNvPr id="6" name="Picture 5" descr="Chart, scatter chart&#10;&#10;Description automatically generated">
            <a:extLst>
              <a:ext uri="{FF2B5EF4-FFF2-40B4-BE49-F238E27FC236}">
                <a16:creationId xmlns:a16="http://schemas.microsoft.com/office/drawing/2014/main" id="{CC710DC3-09C0-9049-92A5-B58C8ADC42B5}"/>
              </a:ext>
            </a:extLst>
          </p:cNvPr>
          <p:cNvPicPr>
            <a:picLocks noChangeAspect="1"/>
          </p:cNvPicPr>
          <p:nvPr/>
        </p:nvPicPr>
        <p:blipFill>
          <a:blip r:embed="rId2"/>
          <a:stretch>
            <a:fillRect/>
          </a:stretch>
        </p:blipFill>
        <p:spPr>
          <a:xfrm>
            <a:off x="2921000" y="1153886"/>
            <a:ext cx="5702904" cy="5132614"/>
          </a:xfrm>
          <a:prstGeom prst="rect">
            <a:avLst/>
          </a:prstGeom>
        </p:spPr>
      </p:pic>
      <p:pic>
        <p:nvPicPr>
          <p:cNvPr id="8" name="Picture 7" descr="Chart, scatter chart&#10;&#10;Description automatically generated">
            <a:extLst>
              <a:ext uri="{FF2B5EF4-FFF2-40B4-BE49-F238E27FC236}">
                <a16:creationId xmlns:a16="http://schemas.microsoft.com/office/drawing/2014/main" id="{202D122D-7A23-B74D-B9DD-6E2547CFFC63}"/>
              </a:ext>
            </a:extLst>
          </p:cNvPr>
          <p:cNvPicPr>
            <a:picLocks noChangeAspect="1"/>
          </p:cNvPicPr>
          <p:nvPr/>
        </p:nvPicPr>
        <p:blipFill>
          <a:blip r:embed="rId3"/>
          <a:stretch>
            <a:fillRect/>
          </a:stretch>
        </p:blipFill>
        <p:spPr>
          <a:xfrm>
            <a:off x="3071000" y="1458686"/>
            <a:ext cx="5530904" cy="4977814"/>
          </a:xfrm>
          <a:prstGeom prst="rect">
            <a:avLst/>
          </a:prstGeom>
        </p:spPr>
      </p:pic>
    </p:spTree>
    <p:extLst>
      <p:ext uri="{BB962C8B-B14F-4D97-AF65-F5344CB8AC3E}">
        <p14:creationId xmlns:p14="http://schemas.microsoft.com/office/powerpoint/2010/main" val="31017634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8A3F7-6C2E-6C4F-A47F-098DEDE8F971}"/>
              </a:ext>
            </a:extLst>
          </p:cNvPr>
          <p:cNvSpPr>
            <a:spLocks noGrp="1"/>
          </p:cNvSpPr>
          <p:nvPr>
            <p:ph type="title"/>
          </p:nvPr>
        </p:nvSpPr>
        <p:spPr/>
        <p:txBody>
          <a:bodyPr/>
          <a:lstStyle/>
          <a:p>
            <a:r>
              <a:rPr lang="en-US" dirty="0"/>
              <a:t>Plots with processing </a:t>
            </a:r>
            <a:r>
              <a:rPr lang="en-US" dirty="0" err="1"/>
              <a:t>funcs</a:t>
            </a:r>
            <a:r>
              <a:rPr lang="en-US" dirty="0"/>
              <a:t> 1.5.2021</a:t>
            </a:r>
          </a:p>
        </p:txBody>
      </p:sp>
      <p:pic>
        <p:nvPicPr>
          <p:cNvPr id="9" name="Content Placeholder 8" descr="Graphical user interface, chart&#10;&#10;Description automatically generated">
            <a:extLst>
              <a:ext uri="{FF2B5EF4-FFF2-40B4-BE49-F238E27FC236}">
                <a16:creationId xmlns:a16="http://schemas.microsoft.com/office/drawing/2014/main" id="{635BABE9-A220-6743-B6AB-19C4DCF43912}"/>
              </a:ext>
            </a:extLst>
          </p:cNvPr>
          <p:cNvPicPr>
            <a:picLocks noGrp="1" noChangeAspect="1"/>
          </p:cNvPicPr>
          <p:nvPr>
            <p:ph idx="1"/>
          </p:nvPr>
        </p:nvPicPr>
        <p:blipFill>
          <a:blip r:embed="rId2"/>
          <a:stretch>
            <a:fillRect/>
          </a:stretch>
        </p:blipFill>
        <p:spPr>
          <a:xfrm>
            <a:off x="177687" y="1478153"/>
            <a:ext cx="8081056" cy="4351338"/>
          </a:xfrm>
        </p:spPr>
      </p:pic>
      <p:pic>
        <p:nvPicPr>
          <p:cNvPr id="11" name="Picture 10" descr="Chart, scatter chart&#10;&#10;Description automatically generated">
            <a:extLst>
              <a:ext uri="{FF2B5EF4-FFF2-40B4-BE49-F238E27FC236}">
                <a16:creationId xmlns:a16="http://schemas.microsoft.com/office/drawing/2014/main" id="{707156BA-AC69-CD41-A621-4C611FE0423F}"/>
              </a:ext>
            </a:extLst>
          </p:cNvPr>
          <p:cNvPicPr>
            <a:picLocks noChangeAspect="1"/>
          </p:cNvPicPr>
          <p:nvPr/>
        </p:nvPicPr>
        <p:blipFill>
          <a:blip r:embed="rId3"/>
          <a:stretch>
            <a:fillRect/>
          </a:stretch>
        </p:blipFill>
        <p:spPr>
          <a:xfrm>
            <a:off x="8258743" y="702638"/>
            <a:ext cx="3397168" cy="3057451"/>
          </a:xfrm>
          <a:prstGeom prst="rect">
            <a:avLst/>
          </a:prstGeom>
        </p:spPr>
      </p:pic>
      <p:pic>
        <p:nvPicPr>
          <p:cNvPr id="4" name="Picture 3" descr="Chart, scatter chart&#10;&#10;Description automatically generated">
            <a:extLst>
              <a:ext uri="{FF2B5EF4-FFF2-40B4-BE49-F238E27FC236}">
                <a16:creationId xmlns:a16="http://schemas.microsoft.com/office/drawing/2014/main" id="{84A323DA-C488-9247-A469-7CCA2BFC63ED}"/>
              </a:ext>
            </a:extLst>
          </p:cNvPr>
          <p:cNvPicPr>
            <a:picLocks noChangeAspect="1"/>
          </p:cNvPicPr>
          <p:nvPr/>
        </p:nvPicPr>
        <p:blipFill>
          <a:blip r:embed="rId4"/>
          <a:stretch>
            <a:fillRect/>
          </a:stretch>
        </p:blipFill>
        <p:spPr>
          <a:xfrm>
            <a:off x="8034547" y="3125397"/>
            <a:ext cx="3845560" cy="3461004"/>
          </a:xfrm>
          <a:prstGeom prst="rect">
            <a:avLst/>
          </a:prstGeom>
        </p:spPr>
      </p:pic>
    </p:spTree>
    <p:extLst>
      <p:ext uri="{BB962C8B-B14F-4D97-AF65-F5344CB8AC3E}">
        <p14:creationId xmlns:p14="http://schemas.microsoft.com/office/powerpoint/2010/main" val="14419177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62FFD-BF0D-8943-9949-75672FF78BEC}"/>
              </a:ext>
            </a:extLst>
          </p:cNvPr>
          <p:cNvSpPr>
            <a:spLocks noGrp="1"/>
          </p:cNvSpPr>
          <p:nvPr>
            <p:ph type="title"/>
          </p:nvPr>
        </p:nvSpPr>
        <p:spPr/>
        <p:txBody>
          <a:bodyPr/>
          <a:lstStyle/>
          <a:p>
            <a:r>
              <a:rPr lang="en-US" dirty="0">
                <a:solidFill>
                  <a:srgbClr val="FF0000"/>
                </a:solidFill>
              </a:rPr>
              <a:t>Takeaways Needed</a:t>
            </a:r>
          </a:p>
        </p:txBody>
      </p:sp>
      <p:sp>
        <p:nvSpPr>
          <p:cNvPr id="3" name="Content Placeholder 2">
            <a:extLst>
              <a:ext uri="{FF2B5EF4-FFF2-40B4-BE49-F238E27FC236}">
                <a16:creationId xmlns:a16="http://schemas.microsoft.com/office/drawing/2014/main" id="{F73CEE97-0A0C-A641-9A83-BE3436340E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81763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564E-34D0-3D4F-919C-644A7AE1FBA5}"/>
              </a:ext>
            </a:extLst>
          </p:cNvPr>
          <p:cNvSpPr>
            <a:spLocks noGrp="1"/>
          </p:cNvSpPr>
          <p:nvPr>
            <p:ph type="title"/>
          </p:nvPr>
        </p:nvSpPr>
        <p:spPr/>
        <p:txBody>
          <a:bodyPr>
            <a:normAutofit fontScale="90000"/>
          </a:bodyPr>
          <a:lstStyle/>
          <a:p>
            <a:r>
              <a:rPr lang="en-US" dirty="0"/>
              <a:t>Exp 14\</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Exp 14: </a:t>
            </a:r>
            <a:r>
              <a:rPr lang="en-US" dirty="0" err="1"/>
              <a:t>ReDo</a:t>
            </a:r>
            <a:r>
              <a:rPr lang="en-US" dirty="0"/>
              <a:t> Spike and More in Beg Experiments</a:t>
            </a:r>
          </a:p>
        </p:txBody>
      </p:sp>
      <p:sp>
        <p:nvSpPr>
          <p:cNvPr id="3" name="Text Placeholder 2">
            <a:extLst>
              <a:ext uri="{FF2B5EF4-FFF2-40B4-BE49-F238E27FC236}">
                <a16:creationId xmlns:a16="http://schemas.microsoft.com/office/drawing/2014/main" id="{82CDA4AF-5ADC-2A49-86FE-B3708ECB9DBD}"/>
              </a:ext>
            </a:extLst>
          </p:cNvPr>
          <p:cNvSpPr>
            <a:spLocks noGrp="1"/>
          </p:cNvSpPr>
          <p:nvPr>
            <p:ph type="body" idx="1"/>
          </p:nvPr>
        </p:nvSpPr>
        <p:spPr/>
        <p:txBody>
          <a:bodyPr/>
          <a:lstStyle/>
          <a:p>
            <a:r>
              <a:rPr lang="en-US" dirty="0"/>
              <a:t>20201115_exp14_gfp_atp_adp_moreinbeg_spike</a:t>
            </a:r>
          </a:p>
          <a:p>
            <a:r>
              <a:rPr lang="en-US" dirty="0"/>
              <a:t>Tried to use echo but wasn’t working, </a:t>
            </a:r>
          </a:p>
        </p:txBody>
      </p:sp>
    </p:spTree>
    <p:extLst>
      <p:ext uri="{BB962C8B-B14F-4D97-AF65-F5344CB8AC3E}">
        <p14:creationId xmlns:p14="http://schemas.microsoft.com/office/powerpoint/2010/main" val="2012319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32BB66CA-D372-B942-97D8-D68F8457C56E}"/>
              </a:ext>
            </a:extLst>
          </p:cNvPr>
          <p:cNvPicPr>
            <a:picLocks noChangeAspect="1"/>
          </p:cNvPicPr>
          <p:nvPr/>
        </p:nvPicPr>
        <p:blipFill>
          <a:blip r:embed="rId2"/>
          <a:stretch>
            <a:fillRect/>
          </a:stretch>
        </p:blipFill>
        <p:spPr>
          <a:xfrm>
            <a:off x="2174114" y="199212"/>
            <a:ext cx="7843771" cy="3229788"/>
          </a:xfrm>
          <a:prstGeom prst="rect">
            <a:avLst/>
          </a:prstGeom>
        </p:spPr>
      </p:pic>
      <p:pic>
        <p:nvPicPr>
          <p:cNvPr id="6" name="Picture 5" descr="Graphical user interface, chart&#10;&#10;Description automatically generated">
            <a:extLst>
              <a:ext uri="{FF2B5EF4-FFF2-40B4-BE49-F238E27FC236}">
                <a16:creationId xmlns:a16="http://schemas.microsoft.com/office/drawing/2014/main" id="{714A8DCB-585C-054E-9C70-14D7C1C1CC50}"/>
              </a:ext>
            </a:extLst>
          </p:cNvPr>
          <p:cNvPicPr>
            <a:picLocks noChangeAspect="1"/>
          </p:cNvPicPr>
          <p:nvPr/>
        </p:nvPicPr>
        <p:blipFill>
          <a:blip r:embed="rId3"/>
          <a:stretch>
            <a:fillRect/>
          </a:stretch>
        </p:blipFill>
        <p:spPr>
          <a:xfrm>
            <a:off x="2174114" y="3429000"/>
            <a:ext cx="7843771" cy="3229788"/>
          </a:xfrm>
          <a:prstGeom prst="rect">
            <a:avLst/>
          </a:prstGeom>
        </p:spPr>
      </p:pic>
    </p:spTree>
    <p:extLst>
      <p:ext uri="{BB962C8B-B14F-4D97-AF65-F5344CB8AC3E}">
        <p14:creationId xmlns:p14="http://schemas.microsoft.com/office/powerpoint/2010/main" val="1551103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81F5F-DF05-234B-87BC-BCC5266ED0E3}"/>
              </a:ext>
            </a:extLst>
          </p:cNvPr>
          <p:cNvSpPr>
            <a:spLocks noGrp="1"/>
          </p:cNvSpPr>
          <p:nvPr>
            <p:ph type="title"/>
          </p:nvPr>
        </p:nvSpPr>
        <p:spPr/>
        <p:txBody>
          <a:bodyPr/>
          <a:lstStyle/>
          <a:p>
            <a:r>
              <a:rPr lang="en-US" dirty="0">
                <a:solidFill>
                  <a:srgbClr val="FF0000"/>
                </a:solidFill>
              </a:rPr>
              <a:t>Need to add </a:t>
            </a:r>
            <a:r>
              <a:rPr lang="en-US" dirty="0" err="1">
                <a:solidFill>
                  <a:srgbClr val="FF0000"/>
                </a:solidFill>
              </a:rPr>
              <a:t>adp</a:t>
            </a:r>
            <a:r>
              <a:rPr lang="en-US" dirty="0">
                <a:solidFill>
                  <a:srgbClr val="FF0000"/>
                </a:solidFill>
              </a:rPr>
              <a:t> endpoint data here</a:t>
            </a:r>
          </a:p>
        </p:txBody>
      </p:sp>
    </p:spTree>
    <p:extLst>
      <p:ext uri="{BB962C8B-B14F-4D97-AF65-F5344CB8AC3E}">
        <p14:creationId xmlns:p14="http://schemas.microsoft.com/office/powerpoint/2010/main" val="36540028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9CC08-4B2B-2C44-9B25-CD43D5C347D4}"/>
              </a:ext>
            </a:extLst>
          </p:cNvPr>
          <p:cNvSpPr>
            <a:spLocks noGrp="1"/>
          </p:cNvSpPr>
          <p:nvPr>
            <p:ph type="title"/>
          </p:nvPr>
        </p:nvSpPr>
        <p:spPr/>
        <p:txBody>
          <a:bodyPr/>
          <a:lstStyle/>
          <a:p>
            <a:r>
              <a:rPr lang="en-US" dirty="0"/>
              <a:t>Exp 15: ADP Assay Calibration</a:t>
            </a:r>
          </a:p>
        </p:txBody>
      </p:sp>
      <p:sp>
        <p:nvSpPr>
          <p:cNvPr id="3" name="Text Placeholder 2">
            <a:extLst>
              <a:ext uri="{FF2B5EF4-FFF2-40B4-BE49-F238E27FC236}">
                <a16:creationId xmlns:a16="http://schemas.microsoft.com/office/drawing/2014/main" id="{50795EA8-27B9-BB41-A68D-069A1F34854D}"/>
              </a:ext>
            </a:extLst>
          </p:cNvPr>
          <p:cNvSpPr>
            <a:spLocks noGrp="1"/>
          </p:cNvSpPr>
          <p:nvPr>
            <p:ph type="body" idx="1"/>
          </p:nvPr>
        </p:nvSpPr>
        <p:spPr/>
        <p:txBody>
          <a:bodyPr/>
          <a:lstStyle/>
          <a:p>
            <a:r>
              <a:rPr lang="en-US" dirty="0"/>
              <a:t>20201117_exp15_adp_assay_calibration</a:t>
            </a:r>
          </a:p>
        </p:txBody>
      </p:sp>
    </p:spTree>
    <p:extLst>
      <p:ext uri="{BB962C8B-B14F-4D97-AF65-F5344CB8AC3E}">
        <p14:creationId xmlns:p14="http://schemas.microsoft.com/office/powerpoint/2010/main" val="3533600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E023729A-65F4-5640-B74C-C4245BA34381}"/>
              </a:ext>
            </a:extLst>
          </p:cNvPr>
          <p:cNvPicPr>
            <a:picLocks noChangeAspect="1"/>
          </p:cNvPicPr>
          <p:nvPr/>
        </p:nvPicPr>
        <p:blipFill>
          <a:blip r:embed="rId2"/>
          <a:stretch>
            <a:fillRect/>
          </a:stretch>
        </p:blipFill>
        <p:spPr>
          <a:xfrm>
            <a:off x="381000" y="1468438"/>
            <a:ext cx="5715000" cy="3810000"/>
          </a:xfrm>
          <a:prstGeom prst="rect">
            <a:avLst/>
          </a:prstGeom>
        </p:spPr>
      </p:pic>
      <p:pic>
        <p:nvPicPr>
          <p:cNvPr id="6" name="Picture 5" descr="Chart, scatter chart&#10;&#10;Description automatically generated">
            <a:extLst>
              <a:ext uri="{FF2B5EF4-FFF2-40B4-BE49-F238E27FC236}">
                <a16:creationId xmlns:a16="http://schemas.microsoft.com/office/drawing/2014/main" id="{54B854EB-9E25-D942-940A-14C3DA665DCE}"/>
              </a:ext>
            </a:extLst>
          </p:cNvPr>
          <p:cNvPicPr>
            <a:picLocks noChangeAspect="1"/>
          </p:cNvPicPr>
          <p:nvPr/>
        </p:nvPicPr>
        <p:blipFill>
          <a:blip r:embed="rId3"/>
          <a:stretch>
            <a:fillRect/>
          </a:stretch>
        </p:blipFill>
        <p:spPr>
          <a:xfrm>
            <a:off x="6096000" y="1524000"/>
            <a:ext cx="5715000" cy="3810000"/>
          </a:xfrm>
          <a:prstGeom prst="rect">
            <a:avLst/>
          </a:prstGeom>
        </p:spPr>
      </p:pic>
    </p:spTree>
    <p:extLst>
      <p:ext uri="{BB962C8B-B14F-4D97-AF65-F5344CB8AC3E}">
        <p14:creationId xmlns:p14="http://schemas.microsoft.com/office/powerpoint/2010/main" val="3266328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4B1346-985E-8843-8BE6-B6634E63AB78}"/>
              </a:ext>
            </a:extLst>
          </p:cNvPr>
          <p:cNvSpPr>
            <a:spLocks noGrp="1"/>
          </p:cNvSpPr>
          <p:nvPr>
            <p:ph type="title"/>
          </p:nvPr>
        </p:nvSpPr>
        <p:spPr/>
        <p:txBody>
          <a:bodyPr/>
          <a:lstStyle/>
          <a:p>
            <a:r>
              <a:rPr lang="en-US" dirty="0"/>
              <a:t>Exp 16: ADP and ATP Test</a:t>
            </a:r>
          </a:p>
        </p:txBody>
      </p:sp>
      <p:sp>
        <p:nvSpPr>
          <p:cNvPr id="5" name="Text Placeholder 4">
            <a:extLst>
              <a:ext uri="{FF2B5EF4-FFF2-40B4-BE49-F238E27FC236}">
                <a16:creationId xmlns:a16="http://schemas.microsoft.com/office/drawing/2014/main" id="{2C02CBE1-F3B7-DB48-B824-53D434196DB0}"/>
              </a:ext>
            </a:extLst>
          </p:cNvPr>
          <p:cNvSpPr>
            <a:spLocks noGrp="1"/>
          </p:cNvSpPr>
          <p:nvPr>
            <p:ph type="body" idx="1"/>
          </p:nvPr>
        </p:nvSpPr>
        <p:spPr/>
        <p:txBody>
          <a:bodyPr/>
          <a:lstStyle/>
          <a:p>
            <a:r>
              <a:rPr lang="en-US" dirty="0"/>
              <a:t>20201119_exp16_adp/</a:t>
            </a:r>
            <a:r>
              <a:rPr lang="en-US" dirty="0" err="1"/>
              <a:t>atp_test</a:t>
            </a:r>
            <a:endParaRPr lang="en-US" dirty="0"/>
          </a:p>
          <a:p>
            <a:r>
              <a:rPr lang="en-US" dirty="0"/>
              <a:t>Try to see what happens when you add diff ratios of </a:t>
            </a:r>
            <a:r>
              <a:rPr lang="en-US" dirty="0" err="1"/>
              <a:t>adp</a:t>
            </a:r>
            <a:r>
              <a:rPr lang="en-US" dirty="0"/>
              <a:t> and </a:t>
            </a:r>
            <a:r>
              <a:rPr lang="en-US" dirty="0" err="1"/>
              <a:t>atp</a:t>
            </a:r>
            <a:endParaRPr lang="en-US" dirty="0"/>
          </a:p>
        </p:txBody>
      </p:sp>
    </p:spTree>
    <p:extLst>
      <p:ext uri="{BB962C8B-B14F-4D97-AF65-F5344CB8AC3E}">
        <p14:creationId xmlns:p14="http://schemas.microsoft.com/office/powerpoint/2010/main" val="2072965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BDDF0-6A52-2F4E-B63B-DE199B9923FE}"/>
              </a:ext>
            </a:extLst>
          </p:cNvPr>
          <p:cNvSpPr>
            <a:spLocks noGrp="1"/>
          </p:cNvSpPr>
          <p:nvPr>
            <p:ph type="title"/>
          </p:nvPr>
        </p:nvSpPr>
        <p:spPr>
          <a:xfrm>
            <a:off x="106680" y="18255"/>
            <a:ext cx="10515600" cy="1325563"/>
          </a:xfrm>
        </p:spPr>
        <p:txBody>
          <a:bodyPr>
            <a:normAutofit/>
          </a:bodyPr>
          <a:lstStyle/>
          <a:p>
            <a:r>
              <a:rPr lang="en-US" sz="3200" dirty="0"/>
              <a:t>After that…</a:t>
            </a:r>
          </a:p>
        </p:txBody>
      </p:sp>
      <p:sp>
        <p:nvSpPr>
          <p:cNvPr id="3" name="Content Placeholder 2">
            <a:extLst>
              <a:ext uri="{FF2B5EF4-FFF2-40B4-BE49-F238E27FC236}">
                <a16:creationId xmlns:a16="http://schemas.microsoft.com/office/drawing/2014/main" id="{48E49979-2C5F-084E-91AE-A816F6A2D3BA}"/>
              </a:ext>
            </a:extLst>
          </p:cNvPr>
          <p:cNvSpPr>
            <a:spLocks noGrp="1"/>
          </p:cNvSpPr>
          <p:nvPr>
            <p:ph idx="1"/>
          </p:nvPr>
        </p:nvSpPr>
        <p:spPr/>
        <p:txBody>
          <a:bodyPr>
            <a:normAutofit/>
          </a:bodyPr>
          <a:lstStyle/>
          <a:p>
            <a:pPr marL="0" indent="0">
              <a:buNone/>
            </a:pPr>
            <a:r>
              <a:rPr lang="en-US" sz="2500" dirty="0"/>
              <a:t>5) Greater Initial Concentration and Spike Experiments with 3PGA, Energy Mix, and/or DNA to see if any are the limiting factor</a:t>
            </a:r>
          </a:p>
          <a:p>
            <a:pPr marL="0" indent="0">
              <a:buNone/>
            </a:pPr>
            <a:endParaRPr lang="en-US" sz="2500" dirty="0"/>
          </a:p>
          <a:p>
            <a:pPr marL="0" indent="0">
              <a:buNone/>
            </a:pPr>
            <a:r>
              <a:rPr lang="en-US" sz="2500" dirty="0"/>
              <a:t>6) Characterize GFP and ATP with TXTL Extract, Buffer, &amp; DNA in vesicles</a:t>
            </a:r>
          </a:p>
          <a:p>
            <a:pPr marL="0" indent="0">
              <a:buNone/>
            </a:pPr>
            <a:endParaRPr lang="en-US" sz="2500" dirty="0"/>
          </a:p>
          <a:p>
            <a:pPr marL="0" indent="0">
              <a:buNone/>
            </a:pPr>
            <a:r>
              <a:rPr lang="en-US" sz="2500" dirty="0"/>
              <a:t>7) Add ATP Synthase, Proton Pump, and Test!</a:t>
            </a:r>
          </a:p>
          <a:p>
            <a:endParaRPr lang="en-US" sz="2500" dirty="0"/>
          </a:p>
        </p:txBody>
      </p:sp>
    </p:spTree>
    <p:extLst>
      <p:ext uri="{BB962C8B-B14F-4D97-AF65-F5344CB8AC3E}">
        <p14:creationId xmlns:p14="http://schemas.microsoft.com/office/powerpoint/2010/main" val="37407399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DDAE-1557-7745-9D2A-CEE9AC23EF90}"/>
              </a:ext>
            </a:extLst>
          </p:cNvPr>
          <p:cNvSpPr>
            <a:spLocks noGrp="1"/>
          </p:cNvSpPr>
          <p:nvPr>
            <p:ph type="title"/>
          </p:nvPr>
        </p:nvSpPr>
        <p:spPr/>
        <p:txBody>
          <a:bodyPr/>
          <a:lstStyle/>
          <a:p>
            <a:r>
              <a:rPr lang="en-US" dirty="0">
                <a:solidFill>
                  <a:srgbClr val="FF0000"/>
                </a:solidFill>
              </a:rPr>
              <a:t>Make and add plots here</a:t>
            </a:r>
          </a:p>
        </p:txBody>
      </p:sp>
    </p:spTree>
    <p:extLst>
      <p:ext uri="{BB962C8B-B14F-4D97-AF65-F5344CB8AC3E}">
        <p14:creationId xmlns:p14="http://schemas.microsoft.com/office/powerpoint/2010/main" val="66655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3BA7-4F4D-5E45-BB0E-D5E5F3880EF0}"/>
              </a:ext>
            </a:extLst>
          </p:cNvPr>
          <p:cNvSpPr>
            <a:spLocks noGrp="1"/>
          </p:cNvSpPr>
          <p:nvPr>
            <p:ph type="title"/>
          </p:nvPr>
        </p:nvSpPr>
        <p:spPr/>
        <p:txBody>
          <a:bodyPr/>
          <a:lstStyle/>
          <a:p>
            <a:r>
              <a:rPr lang="en-US" dirty="0"/>
              <a:t>Exp 17: ADP Assay Calibration with Echo</a:t>
            </a:r>
          </a:p>
        </p:txBody>
      </p:sp>
      <p:sp>
        <p:nvSpPr>
          <p:cNvPr id="3" name="Text Placeholder 2">
            <a:extLst>
              <a:ext uri="{FF2B5EF4-FFF2-40B4-BE49-F238E27FC236}">
                <a16:creationId xmlns:a16="http://schemas.microsoft.com/office/drawing/2014/main" id="{1711F3B3-DFCF-5044-BCFB-4204568511A5}"/>
              </a:ext>
            </a:extLst>
          </p:cNvPr>
          <p:cNvSpPr>
            <a:spLocks noGrp="1"/>
          </p:cNvSpPr>
          <p:nvPr>
            <p:ph type="body" idx="1"/>
          </p:nvPr>
        </p:nvSpPr>
        <p:spPr/>
        <p:txBody>
          <a:bodyPr/>
          <a:lstStyle/>
          <a:p>
            <a:r>
              <a:rPr lang="en-US" dirty="0"/>
              <a:t>20201119_exp17_adpassay_calibration_wecho</a:t>
            </a:r>
          </a:p>
          <a:p>
            <a:r>
              <a:rPr lang="en-US" dirty="0"/>
              <a:t>Didn’t look that great</a:t>
            </a:r>
          </a:p>
          <a:p>
            <a:endParaRPr lang="en-US" dirty="0"/>
          </a:p>
        </p:txBody>
      </p:sp>
    </p:spTree>
    <p:extLst>
      <p:ext uri="{BB962C8B-B14F-4D97-AF65-F5344CB8AC3E}">
        <p14:creationId xmlns:p14="http://schemas.microsoft.com/office/powerpoint/2010/main" val="38839306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3BCD405B-7023-3049-B98C-5C9D6EF99DDE}"/>
              </a:ext>
            </a:extLst>
          </p:cNvPr>
          <p:cNvPicPr>
            <a:picLocks noChangeAspect="1"/>
          </p:cNvPicPr>
          <p:nvPr/>
        </p:nvPicPr>
        <p:blipFill>
          <a:blip r:embed="rId2"/>
          <a:stretch>
            <a:fillRect/>
          </a:stretch>
        </p:blipFill>
        <p:spPr>
          <a:xfrm>
            <a:off x="609600" y="1690688"/>
            <a:ext cx="5715000" cy="3810000"/>
          </a:xfrm>
          <a:prstGeom prst="rect">
            <a:avLst/>
          </a:prstGeom>
        </p:spPr>
      </p:pic>
      <p:pic>
        <p:nvPicPr>
          <p:cNvPr id="6" name="Picture 5" descr="Chart, scatter chart&#10;&#10;Description automatically generated">
            <a:extLst>
              <a:ext uri="{FF2B5EF4-FFF2-40B4-BE49-F238E27FC236}">
                <a16:creationId xmlns:a16="http://schemas.microsoft.com/office/drawing/2014/main" id="{B3296490-6C20-2444-94E5-87F637F26BE7}"/>
              </a:ext>
            </a:extLst>
          </p:cNvPr>
          <p:cNvPicPr>
            <a:picLocks noChangeAspect="1"/>
          </p:cNvPicPr>
          <p:nvPr/>
        </p:nvPicPr>
        <p:blipFill>
          <a:blip r:embed="rId3"/>
          <a:stretch>
            <a:fillRect/>
          </a:stretch>
        </p:blipFill>
        <p:spPr>
          <a:xfrm>
            <a:off x="6096000" y="1690688"/>
            <a:ext cx="5715000" cy="3810000"/>
          </a:xfrm>
          <a:prstGeom prst="rect">
            <a:avLst/>
          </a:prstGeom>
        </p:spPr>
      </p:pic>
    </p:spTree>
    <p:extLst>
      <p:ext uri="{BB962C8B-B14F-4D97-AF65-F5344CB8AC3E}">
        <p14:creationId xmlns:p14="http://schemas.microsoft.com/office/powerpoint/2010/main" val="27234045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87453-8EEC-874F-8CD4-AAED637FEB68}"/>
              </a:ext>
            </a:extLst>
          </p:cNvPr>
          <p:cNvSpPr>
            <a:spLocks noGrp="1"/>
          </p:cNvSpPr>
          <p:nvPr>
            <p:ph type="title"/>
          </p:nvPr>
        </p:nvSpPr>
        <p:spPr/>
        <p:txBody>
          <a:bodyPr/>
          <a:lstStyle/>
          <a:p>
            <a:r>
              <a:rPr lang="en-US" dirty="0"/>
              <a:t>Exp 18: More in Beg and Spike Exp. With Echo</a:t>
            </a:r>
          </a:p>
        </p:txBody>
      </p:sp>
      <p:sp>
        <p:nvSpPr>
          <p:cNvPr id="3" name="Text Placeholder 2">
            <a:extLst>
              <a:ext uri="{FF2B5EF4-FFF2-40B4-BE49-F238E27FC236}">
                <a16:creationId xmlns:a16="http://schemas.microsoft.com/office/drawing/2014/main" id="{1EF3DCF7-4D89-1540-808C-6B0716E8A108}"/>
              </a:ext>
            </a:extLst>
          </p:cNvPr>
          <p:cNvSpPr>
            <a:spLocks noGrp="1"/>
          </p:cNvSpPr>
          <p:nvPr>
            <p:ph type="body" idx="1"/>
          </p:nvPr>
        </p:nvSpPr>
        <p:spPr/>
        <p:txBody>
          <a:bodyPr/>
          <a:lstStyle/>
          <a:p>
            <a:r>
              <a:rPr lang="en-US" dirty="0"/>
              <a:t>20201121_exp18_echospike</a:t>
            </a:r>
          </a:p>
          <a:p>
            <a:r>
              <a:rPr lang="en-US" dirty="0"/>
              <a:t>Finally some good data</a:t>
            </a:r>
          </a:p>
        </p:txBody>
      </p:sp>
    </p:spTree>
    <p:extLst>
      <p:ext uri="{BB962C8B-B14F-4D97-AF65-F5344CB8AC3E}">
        <p14:creationId xmlns:p14="http://schemas.microsoft.com/office/powerpoint/2010/main" val="33050802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774C7F6B-766C-4B4F-842A-D01CC1174FE4}"/>
              </a:ext>
            </a:extLst>
          </p:cNvPr>
          <p:cNvPicPr>
            <a:picLocks noChangeAspect="1"/>
          </p:cNvPicPr>
          <p:nvPr/>
        </p:nvPicPr>
        <p:blipFill>
          <a:blip r:embed="rId2"/>
          <a:stretch>
            <a:fillRect/>
          </a:stretch>
        </p:blipFill>
        <p:spPr>
          <a:xfrm>
            <a:off x="2470149" y="3458387"/>
            <a:ext cx="7772400" cy="3200400"/>
          </a:xfrm>
          <a:prstGeom prst="rect">
            <a:avLst/>
          </a:prstGeom>
        </p:spPr>
      </p:pic>
      <p:pic>
        <p:nvPicPr>
          <p:cNvPr id="5" name="Picture 4" descr="Chart, line chart&#10;&#10;Description automatically generated">
            <a:extLst>
              <a:ext uri="{FF2B5EF4-FFF2-40B4-BE49-F238E27FC236}">
                <a16:creationId xmlns:a16="http://schemas.microsoft.com/office/drawing/2014/main" id="{D2AE37E8-9181-5041-980A-C2B4F81C5A3A}"/>
              </a:ext>
            </a:extLst>
          </p:cNvPr>
          <p:cNvPicPr>
            <a:picLocks noChangeAspect="1"/>
          </p:cNvPicPr>
          <p:nvPr/>
        </p:nvPicPr>
        <p:blipFill>
          <a:blip r:embed="rId3"/>
          <a:stretch>
            <a:fillRect/>
          </a:stretch>
        </p:blipFill>
        <p:spPr>
          <a:xfrm>
            <a:off x="2470149" y="199213"/>
            <a:ext cx="7772400" cy="3200400"/>
          </a:xfrm>
          <a:prstGeom prst="rect">
            <a:avLst/>
          </a:prstGeom>
        </p:spPr>
      </p:pic>
    </p:spTree>
    <p:extLst>
      <p:ext uri="{BB962C8B-B14F-4D97-AF65-F5344CB8AC3E}">
        <p14:creationId xmlns:p14="http://schemas.microsoft.com/office/powerpoint/2010/main" val="2974810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20402CD4-62FD-AB4B-9E7E-6049676A1130}"/>
              </a:ext>
            </a:extLst>
          </p:cNvPr>
          <p:cNvPicPr>
            <a:picLocks noChangeAspect="1"/>
          </p:cNvPicPr>
          <p:nvPr/>
        </p:nvPicPr>
        <p:blipFill>
          <a:blip r:embed="rId2"/>
          <a:stretch>
            <a:fillRect/>
          </a:stretch>
        </p:blipFill>
        <p:spPr>
          <a:xfrm>
            <a:off x="381000" y="355901"/>
            <a:ext cx="5715000" cy="3429000"/>
          </a:xfrm>
          <a:prstGeom prst="rect">
            <a:avLst/>
          </a:prstGeom>
        </p:spPr>
      </p:pic>
      <p:pic>
        <p:nvPicPr>
          <p:cNvPr id="5" name="Picture 4" descr="Chart, scatter chart&#10;&#10;Description automatically generated">
            <a:extLst>
              <a:ext uri="{FF2B5EF4-FFF2-40B4-BE49-F238E27FC236}">
                <a16:creationId xmlns:a16="http://schemas.microsoft.com/office/drawing/2014/main" id="{E8B71043-E657-A644-BAC7-9BBF22B47E1D}"/>
              </a:ext>
            </a:extLst>
          </p:cNvPr>
          <p:cNvPicPr>
            <a:picLocks noChangeAspect="1"/>
          </p:cNvPicPr>
          <p:nvPr/>
        </p:nvPicPr>
        <p:blipFill>
          <a:blip r:embed="rId3"/>
          <a:stretch>
            <a:fillRect/>
          </a:stretch>
        </p:blipFill>
        <p:spPr>
          <a:xfrm>
            <a:off x="6096000" y="384476"/>
            <a:ext cx="5715000" cy="3429000"/>
          </a:xfrm>
          <a:prstGeom prst="rect">
            <a:avLst/>
          </a:prstGeom>
        </p:spPr>
      </p:pic>
      <p:pic>
        <p:nvPicPr>
          <p:cNvPr id="6" name="Picture 5" descr="Chart, scatter chart&#10;&#10;Description automatically generated">
            <a:extLst>
              <a:ext uri="{FF2B5EF4-FFF2-40B4-BE49-F238E27FC236}">
                <a16:creationId xmlns:a16="http://schemas.microsoft.com/office/drawing/2014/main" id="{283D2D30-AFA7-424C-8DAC-C3E1A0C5F8D3}"/>
              </a:ext>
            </a:extLst>
          </p:cNvPr>
          <p:cNvPicPr>
            <a:picLocks noChangeAspect="1"/>
          </p:cNvPicPr>
          <p:nvPr/>
        </p:nvPicPr>
        <p:blipFill>
          <a:blip r:embed="rId4"/>
          <a:stretch>
            <a:fillRect/>
          </a:stretch>
        </p:blipFill>
        <p:spPr>
          <a:xfrm>
            <a:off x="1769034" y="3970639"/>
            <a:ext cx="3918857" cy="2743200"/>
          </a:xfrm>
          <a:prstGeom prst="rect">
            <a:avLst/>
          </a:prstGeom>
        </p:spPr>
      </p:pic>
      <p:pic>
        <p:nvPicPr>
          <p:cNvPr id="7" name="Picture 6" descr="Chart, scatter chart&#10;&#10;Description automatically generated">
            <a:extLst>
              <a:ext uri="{FF2B5EF4-FFF2-40B4-BE49-F238E27FC236}">
                <a16:creationId xmlns:a16="http://schemas.microsoft.com/office/drawing/2014/main" id="{063399CF-06EC-5C41-9BED-6B30EC6FEAD9}"/>
              </a:ext>
            </a:extLst>
          </p:cNvPr>
          <p:cNvPicPr>
            <a:picLocks noChangeAspect="1"/>
          </p:cNvPicPr>
          <p:nvPr/>
        </p:nvPicPr>
        <p:blipFill>
          <a:blip r:embed="rId5"/>
          <a:stretch>
            <a:fillRect/>
          </a:stretch>
        </p:blipFill>
        <p:spPr>
          <a:xfrm>
            <a:off x="6850559" y="3970639"/>
            <a:ext cx="3918857" cy="2743200"/>
          </a:xfrm>
          <a:prstGeom prst="rect">
            <a:avLst/>
          </a:prstGeom>
        </p:spPr>
      </p:pic>
      <p:sp>
        <p:nvSpPr>
          <p:cNvPr id="8" name="TextBox 7">
            <a:extLst>
              <a:ext uri="{FF2B5EF4-FFF2-40B4-BE49-F238E27FC236}">
                <a16:creationId xmlns:a16="http://schemas.microsoft.com/office/drawing/2014/main" id="{81DD7AF8-22DC-4143-8716-5CBE6CC5E81F}"/>
              </a:ext>
            </a:extLst>
          </p:cNvPr>
          <p:cNvSpPr txBox="1"/>
          <p:nvPr/>
        </p:nvSpPr>
        <p:spPr>
          <a:xfrm>
            <a:off x="5687891" y="4643438"/>
            <a:ext cx="1170109" cy="2031325"/>
          </a:xfrm>
          <a:prstGeom prst="rect">
            <a:avLst/>
          </a:prstGeom>
          <a:noFill/>
        </p:spPr>
        <p:txBody>
          <a:bodyPr wrap="square" rtlCol="0">
            <a:spAutoFit/>
          </a:bodyPr>
          <a:lstStyle/>
          <a:p>
            <a:r>
              <a:rPr lang="en-US" dirty="0">
                <a:latin typeface="Avenir Book" panose="02000503020000020003" pitchFamily="2" charset="0"/>
              </a:rPr>
              <a:t>These added for lab mtg </a:t>
            </a:r>
            <a:r>
              <a:rPr lang="en-US" dirty="0" err="1">
                <a:latin typeface="Avenir Book" panose="02000503020000020003" pitchFamily="2" charset="0"/>
              </a:rPr>
              <a:t>pres</a:t>
            </a:r>
            <a:r>
              <a:rPr lang="en-US" dirty="0">
                <a:latin typeface="Avenir Book" panose="02000503020000020003" pitchFamily="2" charset="0"/>
              </a:rPr>
              <a:t>, only </a:t>
            </a:r>
            <a:r>
              <a:rPr lang="en-US" dirty="0" err="1">
                <a:latin typeface="Avenir Book" panose="02000503020000020003" pitchFamily="2" charset="0"/>
              </a:rPr>
              <a:t>atp</a:t>
            </a:r>
            <a:r>
              <a:rPr lang="en-US" dirty="0">
                <a:latin typeface="Avenir Book" panose="02000503020000020003" pitchFamily="2" charset="0"/>
              </a:rPr>
              <a:t> related wells</a:t>
            </a:r>
          </a:p>
        </p:txBody>
      </p:sp>
    </p:spTree>
    <p:extLst>
      <p:ext uri="{BB962C8B-B14F-4D97-AF65-F5344CB8AC3E}">
        <p14:creationId xmlns:p14="http://schemas.microsoft.com/office/powerpoint/2010/main" val="39055383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7A2F2-3B1E-6E41-B52A-C221005B6AE1}"/>
              </a:ext>
            </a:extLst>
          </p:cNvPr>
          <p:cNvSpPr>
            <a:spLocks noGrp="1"/>
          </p:cNvSpPr>
          <p:nvPr>
            <p:ph type="title"/>
          </p:nvPr>
        </p:nvSpPr>
        <p:spPr/>
        <p:txBody>
          <a:bodyPr/>
          <a:lstStyle/>
          <a:p>
            <a:r>
              <a:rPr lang="en-US" dirty="0"/>
              <a:t>Exp 19: add ATP and take Pi endpoint data </a:t>
            </a:r>
          </a:p>
        </p:txBody>
      </p:sp>
      <p:sp>
        <p:nvSpPr>
          <p:cNvPr id="3" name="Text Placeholder 2">
            <a:extLst>
              <a:ext uri="{FF2B5EF4-FFF2-40B4-BE49-F238E27FC236}">
                <a16:creationId xmlns:a16="http://schemas.microsoft.com/office/drawing/2014/main" id="{C0F88755-59A9-B04F-AAC4-44A8D609D6AF}"/>
              </a:ext>
            </a:extLst>
          </p:cNvPr>
          <p:cNvSpPr>
            <a:spLocks noGrp="1"/>
          </p:cNvSpPr>
          <p:nvPr>
            <p:ph type="body" idx="1"/>
          </p:nvPr>
        </p:nvSpPr>
        <p:spPr/>
        <p:txBody>
          <a:bodyPr/>
          <a:lstStyle/>
          <a:p>
            <a:r>
              <a:rPr lang="en-US" dirty="0"/>
              <a:t>20201203_exp19_adpatp_pi_test</a:t>
            </a:r>
          </a:p>
          <a:p>
            <a:endParaRPr lang="en-US" dirty="0"/>
          </a:p>
        </p:txBody>
      </p:sp>
    </p:spTree>
    <p:extLst>
      <p:ext uri="{BB962C8B-B14F-4D97-AF65-F5344CB8AC3E}">
        <p14:creationId xmlns:p14="http://schemas.microsoft.com/office/powerpoint/2010/main" val="299039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FA899AF8-4C47-8B4D-942D-EF20C3D2F9A6}"/>
              </a:ext>
            </a:extLst>
          </p:cNvPr>
          <p:cNvPicPr>
            <a:picLocks noChangeAspect="1"/>
          </p:cNvPicPr>
          <p:nvPr/>
        </p:nvPicPr>
        <p:blipFill>
          <a:blip r:embed="rId2"/>
          <a:stretch>
            <a:fillRect/>
          </a:stretch>
        </p:blipFill>
        <p:spPr>
          <a:xfrm>
            <a:off x="6290309" y="3850937"/>
            <a:ext cx="4711065" cy="3007063"/>
          </a:xfrm>
          <a:prstGeom prst="rect">
            <a:avLst/>
          </a:prstGeom>
        </p:spPr>
      </p:pic>
      <p:pic>
        <p:nvPicPr>
          <p:cNvPr id="5" name="Picture 4" descr="Chart, line chart&#10;&#10;Description automatically generated">
            <a:extLst>
              <a:ext uri="{FF2B5EF4-FFF2-40B4-BE49-F238E27FC236}">
                <a16:creationId xmlns:a16="http://schemas.microsoft.com/office/drawing/2014/main" id="{08C10F02-81DE-1140-818C-7EDB499BC62C}"/>
              </a:ext>
            </a:extLst>
          </p:cNvPr>
          <p:cNvPicPr>
            <a:picLocks noChangeAspect="1"/>
          </p:cNvPicPr>
          <p:nvPr/>
        </p:nvPicPr>
        <p:blipFill>
          <a:blip r:embed="rId3"/>
          <a:stretch>
            <a:fillRect/>
          </a:stretch>
        </p:blipFill>
        <p:spPr>
          <a:xfrm>
            <a:off x="616131" y="137301"/>
            <a:ext cx="8792186" cy="3620312"/>
          </a:xfrm>
          <a:prstGeom prst="rect">
            <a:avLst/>
          </a:prstGeom>
        </p:spPr>
      </p:pic>
      <p:sp>
        <p:nvSpPr>
          <p:cNvPr id="7" name="TextBox 6">
            <a:extLst>
              <a:ext uri="{FF2B5EF4-FFF2-40B4-BE49-F238E27FC236}">
                <a16:creationId xmlns:a16="http://schemas.microsoft.com/office/drawing/2014/main" id="{FD7654C1-24E2-3144-9416-95F78540DFAB}"/>
              </a:ext>
            </a:extLst>
          </p:cNvPr>
          <p:cNvSpPr txBox="1"/>
          <p:nvPr/>
        </p:nvSpPr>
        <p:spPr>
          <a:xfrm>
            <a:off x="232411" y="6225796"/>
            <a:ext cx="3214687" cy="923330"/>
          </a:xfrm>
          <a:prstGeom prst="rect">
            <a:avLst/>
          </a:prstGeom>
          <a:noFill/>
        </p:spPr>
        <p:txBody>
          <a:bodyPr wrap="square" rtlCol="0">
            <a:spAutoFit/>
          </a:bodyPr>
          <a:lstStyle/>
          <a:p>
            <a:r>
              <a:rPr lang="en-US" dirty="0"/>
              <a:t>This one without weird pc one and reversed so colors are better</a:t>
            </a:r>
          </a:p>
        </p:txBody>
      </p:sp>
      <p:pic>
        <p:nvPicPr>
          <p:cNvPr id="8" name="Picture 7" descr="Chart, scatter chart&#10;&#10;Description automatically generated">
            <a:extLst>
              <a:ext uri="{FF2B5EF4-FFF2-40B4-BE49-F238E27FC236}">
                <a16:creationId xmlns:a16="http://schemas.microsoft.com/office/drawing/2014/main" id="{EF7FBA48-F01C-0340-9E74-8B4BA400106A}"/>
              </a:ext>
            </a:extLst>
          </p:cNvPr>
          <p:cNvPicPr>
            <a:picLocks noChangeAspect="1"/>
          </p:cNvPicPr>
          <p:nvPr/>
        </p:nvPicPr>
        <p:blipFill>
          <a:blip r:embed="rId4"/>
          <a:stretch>
            <a:fillRect/>
          </a:stretch>
        </p:blipFill>
        <p:spPr>
          <a:xfrm>
            <a:off x="571024" y="3944261"/>
            <a:ext cx="4297680" cy="2743200"/>
          </a:xfrm>
          <a:prstGeom prst="rect">
            <a:avLst/>
          </a:prstGeom>
        </p:spPr>
      </p:pic>
    </p:spTree>
    <p:extLst>
      <p:ext uri="{BB962C8B-B14F-4D97-AF65-F5344CB8AC3E}">
        <p14:creationId xmlns:p14="http://schemas.microsoft.com/office/powerpoint/2010/main" val="3405612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91BC5-4402-714C-BAF0-B1AB8F21AE39}"/>
              </a:ext>
            </a:extLst>
          </p:cNvPr>
          <p:cNvSpPr>
            <a:spLocks noGrp="1"/>
          </p:cNvSpPr>
          <p:nvPr>
            <p:ph type="title"/>
          </p:nvPr>
        </p:nvSpPr>
        <p:spPr/>
        <p:txBody>
          <a:bodyPr/>
          <a:lstStyle/>
          <a:p>
            <a:r>
              <a:rPr lang="en-US" dirty="0"/>
              <a:t>Exp 20: Vesicles with GFP</a:t>
            </a:r>
          </a:p>
        </p:txBody>
      </p:sp>
      <p:sp>
        <p:nvSpPr>
          <p:cNvPr id="3" name="Text Placeholder 2">
            <a:extLst>
              <a:ext uri="{FF2B5EF4-FFF2-40B4-BE49-F238E27FC236}">
                <a16:creationId xmlns:a16="http://schemas.microsoft.com/office/drawing/2014/main" id="{BAA0E0F8-D1C1-3442-AB6A-D14D6343A852}"/>
              </a:ext>
            </a:extLst>
          </p:cNvPr>
          <p:cNvSpPr>
            <a:spLocks noGrp="1"/>
          </p:cNvSpPr>
          <p:nvPr>
            <p:ph type="body" idx="1"/>
          </p:nvPr>
        </p:nvSpPr>
        <p:spPr/>
        <p:txBody>
          <a:bodyPr/>
          <a:lstStyle/>
          <a:p>
            <a:r>
              <a:rPr lang="en-US" dirty="0"/>
              <a:t>20201204_exp20_vesicles_gfp</a:t>
            </a:r>
          </a:p>
          <a:p>
            <a:r>
              <a:rPr lang="en-US" dirty="0"/>
              <a:t>Tried to image vesicles with GFP, Buffer, Extract inside. Got some images but no GFP. Tried reading in </a:t>
            </a:r>
            <a:r>
              <a:rPr lang="en-US" dirty="0" err="1"/>
              <a:t>biotek</a:t>
            </a:r>
            <a:r>
              <a:rPr lang="en-US" dirty="0"/>
              <a:t> but no solid readout.</a:t>
            </a:r>
          </a:p>
        </p:txBody>
      </p:sp>
    </p:spTree>
    <p:extLst>
      <p:ext uri="{BB962C8B-B14F-4D97-AF65-F5344CB8AC3E}">
        <p14:creationId xmlns:p14="http://schemas.microsoft.com/office/powerpoint/2010/main" val="17171121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0EA0CB-86E2-EC40-8CE0-B4F145A0BBBD}"/>
              </a:ext>
            </a:extLst>
          </p:cNvPr>
          <p:cNvSpPr txBox="1"/>
          <p:nvPr/>
        </p:nvSpPr>
        <p:spPr>
          <a:xfrm>
            <a:off x="4000500" y="1157288"/>
            <a:ext cx="2728913" cy="646331"/>
          </a:xfrm>
          <a:prstGeom prst="rect">
            <a:avLst/>
          </a:prstGeom>
          <a:noFill/>
        </p:spPr>
        <p:txBody>
          <a:bodyPr wrap="square" rtlCol="0">
            <a:spAutoFit/>
          </a:bodyPr>
          <a:lstStyle/>
          <a:p>
            <a:r>
              <a:rPr lang="en-US" dirty="0" err="1"/>
              <a:t>Img</a:t>
            </a:r>
            <a:r>
              <a:rPr lang="en-US" dirty="0"/>
              <a:t> 4 might have some </a:t>
            </a:r>
            <a:r>
              <a:rPr lang="en-US" dirty="0" err="1"/>
              <a:t>gfp</a:t>
            </a:r>
            <a:r>
              <a:rPr lang="en-US" dirty="0"/>
              <a:t> if that’s the right channel</a:t>
            </a:r>
          </a:p>
        </p:txBody>
      </p:sp>
    </p:spTree>
    <p:extLst>
      <p:ext uri="{BB962C8B-B14F-4D97-AF65-F5344CB8AC3E}">
        <p14:creationId xmlns:p14="http://schemas.microsoft.com/office/powerpoint/2010/main" val="183866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F1115-2A96-0A41-9C12-1100A385B5EA}"/>
              </a:ext>
            </a:extLst>
          </p:cNvPr>
          <p:cNvSpPr>
            <a:spLocks noGrp="1"/>
          </p:cNvSpPr>
          <p:nvPr>
            <p:ph type="title"/>
          </p:nvPr>
        </p:nvSpPr>
        <p:spPr/>
        <p:txBody>
          <a:bodyPr/>
          <a:lstStyle/>
          <a:p>
            <a:r>
              <a:rPr lang="en-US" dirty="0"/>
              <a:t>Experiments 1,2,3</a:t>
            </a:r>
          </a:p>
        </p:txBody>
      </p:sp>
      <p:sp>
        <p:nvSpPr>
          <p:cNvPr id="3" name="Text Placeholder 2">
            <a:extLst>
              <a:ext uri="{FF2B5EF4-FFF2-40B4-BE49-F238E27FC236}">
                <a16:creationId xmlns:a16="http://schemas.microsoft.com/office/drawing/2014/main" id="{8F69F127-0D8E-9649-98D6-AA98B0241D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209896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A0A73-9FE4-0C41-BB00-BF96C7B8BA4B}"/>
              </a:ext>
            </a:extLst>
          </p:cNvPr>
          <p:cNvSpPr>
            <a:spLocks noGrp="1"/>
          </p:cNvSpPr>
          <p:nvPr>
            <p:ph type="title"/>
          </p:nvPr>
        </p:nvSpPr>
        <p:spPr/>
        <p:txBody>
          <a:bodyPr/>
          <a:lstStyle/>
          <a:p>
            <a:r>
              <a:rPr lang="en-US" dirty="0"/>
              <a:t>Exp 21: Vesicles with ACMA</a:t>
            </a:r>
          </a:p>
        </p:txBody>
      </p:sp>
      <p:sp>
        <p:nvSpPr>
          <p:cNvPr id="3" name="Text Placeholder 2">
            <a:extLst>
              <a:ext uri="{FF2B5EF4-FFF2-40B4-BE49-F238E27FC236}">
                <a16:creationId xmlns:a16="http://schemas.microsoft.com/office/drawing/2014/main" id="{186EB314-CADF-434C-B329-BC57DB4C68DB}"/>
              </a:ext>
            </a:extLst>
          </p:cNvPr>
          <p:cNvSpPr>
            <a:spLocks noGrp="1"/>
          </p:cNvSpPr>
          <p:nvPr>
            <p:ph type="body" idx="1"/>
          </p:nvPr>
        </p:nvSpPr>
        <p:spPr/>
        <p:txBody>
          <a:bodyPr/>
          <a:lstStyle/>
          <a:p>
            <a:r>
              <a:rPr lang="en-US" dirty="0"/>
              <a:t>20201205_exp21_vesicles_acma</a:t>
            </a:r>
          </a:p>
        </p:txBody>
      </p:sp>
    </p:spTree>
    <p:extLst>
      <p:ext uri="{BB962C8B-B14F-4D97-AF65-F5344CB8AC3E}">
        <p14:creationId xmlns:p14="http://schemas.microsoft.com/office/powerpoint/2010/main" val="18277129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8894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A3E02-3B5D-3E4D-BB6B-E7323F17583F}"/>
              </a:ext>
            </a:extLst>
          </p:cNvPr>
          <p:cNvSpPr>
            <a:spLocks noGrp="1"/>
          </p:cNvSpPr>
          <p:nvPr>
            <p:ph type="title"/>
          </p:nvPr>
        </p:nvSpPr>
        <p:spPr/>
        <p:txBody>
          <a:bodyPr>
            <a:normAutofit/>
          </a:bodyPr>
          <a:lstStyle/>
          <a:p>
            <a:r>
              <a:rPr lang="en-US" sz="5400" dirty="0"/>
              <a:t>Exp 26: GFP Time Series Controls</a:t>
            </a:r>
          </a:p>
        </p:txBody>
      </p:sp>
      <p:sp>
        <p:nvSpPr>
          <p:cNvPr id="3" name="Text Placeholder 2">
            <a:extLst>
              <a:ext uri="{FF2B5EF4-FFF2-40B4-BE49-F238E27FC236}">
                <a16:creationId xmlns:a16="http://schemas.microsoft.com/office/drawing/2014/main" id="{B23751C6-2728-8C4B-BE7A-16D041827185}"/>
              </a:ext>
            </a:extLst>
          </p:cNvPr>
          <p:cNvSpPr>
            <a:spLocks noGrp="1"/>
          </p:cNvSpPr>
          <p:nvPr>
            <p:ph type="body" idx="1"/>
          </p:nvPr>
        </p:nvSpPr>
        <p:spPr/>
        <p:txBody>
          <a:bodyPr/>
          <a:lstStyle/>
          <a:p>
            <a:r>
              <a:rPr lang="en-US" dirty="0"/>
              <a:t>Repeating exp 7 </a:t>
            </a:r>
          </a:p>
        </p:txBody>
      </p:sp>
    </p:spTree>
    <p:extLst>
      <p:ext uri="{BB962C8B-B14F-4D97-AF65-F5344CB8AC3E}">
        <p14:creationId xmlns:p14="http://schemas.microsoft.com/office/powerpoint/2010/main" val="134758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D82D-FA07-2144-8FEB-DC3DBFD237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A99D0B-8A12-CC49-AC04-21F1F4DD33D7}"/>
              </a:ext>
            </a:extLst>
          </p:cNvPr>
          <p:cNvSpPr>
            <a:spLocks noGrp="1"/>
          </p:cNvSpPr>
          <p:nvPr>
            <p:ph idx="1"/>
          </p:nvPr>
        </p:nvSpPr>
        <p:spPr/>
        <p:txBody>
          <a:bodyPr/>
          <a:lstStyle/>
          <a:p>
            <a:pPr lvl="0"/>
            <a:r>
              <a:rPr lang="en-US" sz="2000" dirty="0"/>
              <a:t>Controls:</a:t>
            </a:r>
          </a:p>
          <a:p>
            <a:pPr lvl="1"/>
            <a:r>
              <a:rPr lang="en-US" sz="1800" dirty="0"/>
              <a:t>2x Positive control – </a:t>
            </a:r>
            <a:r>
              <a:rPr lang="en-US" sz="1800" dirty="0" err="1"/>
              <a:t>deGFP</a:t>
            </a:r>
            <a:r>
              <a:rPr lang="en-US" sz="1800" dirty="0"/>
              <a:t> DNA, buffer, extract</a:t>
            </a:r>
          </a:p>
          <a:p>
            <a:pPr lvl="1"/>
            <a:r>
              <a:rPr lang="en-US" sz="1800" dirty="0"/>
              <a:t>Negative control – extract</a:t>
            </a:r>
          </a:p>
          <a:p>
            <a:pPr lvl="1"/>
            <a:r>
              <a:rPr lang="en-US" sz="1800" dirty="0"/>
              <a:t>ATP depletion – buffer, extract</a:t>
            </a:r>
          </a:p>
          <a:p>
            <a:pPr lvl="1"/>
            <a:r>
              <a:rPr lang="en-US" sz="1800" dirty="0"/>
              <a:t>No buffer – </a:t>
            </a:r>
            <a:r>
              <a:rPr lang="en-US" sz="1800" dirty="0" err="1"/>
              <a:t>deGFP</a:t>
            </a:r>
            <a:r>
              <a:rPr lang="en-US" sz="1800" dirty="0"/>
              <a:t> DNA, extract</a:t>
            </a:r>
          </a:p>
          <a:p>
            <a:pPr lvl="1"/>
            <a:r>
              <a:rPr lang="en-US" sz="1800" dirty="0"/>
              <a:t>No extract – </a:t>
            </a:r>
            <a:r>
              <a:rPr lang="en-US" sz="1800" dirty="0" err="1"/>
              <a:t>deGFP</a:t>
            </a:r>
            <a:r>
              <a:rPr lang="en-US" sz="1800" dirty="0"/>
              <a:t> DNA, buffer</a:t>
            </a:r>
          </a:p>
          <a:p>
            <a:endParaRPr lang="en-US" dirty="0"/>
          </a:p>
          <a:p>
            <a:endParaRPr lang="en-US" dirty="0"/>
          </a:p>
        </p:txBody>
      </p:sp>
    </p:spTree>
    <p:extLst>
      <p:ext uri="{BB962C8B-B14F-4D97-AF65-F5344CB8AC3E}">
        <p14:creationId xmlns:p14="http://schemas.microsoft.com/office/powerpoint/2010/main" val="286179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1F4E-28DF-2243-9893-7E0C0284F6A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C279B5F-F2DC-3B45-8DA5-FD8EC7CECA22}"/>
              </a:ext>
            </a:extLst>
          </p:cNvPr>
          <p:cNvSpPr>
            <a:spLocks noGrp="1"/>
          </p:cNvSpPr>
          <p:nvPr>
            <p:ph idx="1"/>
          </p:nvPr>
        </p:nvSpPr>
        <p:spPr/>
        <p:txBody>
          <a:bodyPr/>
          <a:lstStyle/>
          <a:p>
            <a:r>
              <a:rPr lang="en-US" dirty="0"/>
              <a:t>learn </a:t>
            </a:r>
            <a:r>
              <a:rPr lang="en-US" dirty="0" err="1"/>
              <a:t>biotek</a:t>
            </a:r>
            <a:r>
              <a:rPr lang="en-US" dirty="0"/>
              <a:t>, try to learn echo with Miki. </a:t>
            </a:r>
          </a:p>
          <a:p>
            <a:r>
              <a:rPr lang="en-US" dirty="0"/>
              <a:t>Pipetting was good, DNA stored in 4C box </a:t>
            </a:r>
          </a:p>
        </p:txBody>
      </p:sp>
    </p:spTree>
    <p:extLst>
      <p:ext uri="{BB962C8B-B14F-4D97-AF65-F5344CB8AC3E}">
        <p14:creationId xmlns:p14="http://schemas.microsoft.com/office/powerpoint/2010/main" val="1727615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C3CF-A488-C948-B475-8497FDFB4DD3}"/>
              </a:ext>
            </a:extLst>
          </p:cNvPr>
          <p:cNvSpPr>
            <a:spLocks noGrp="1"/>
          </p:cNvSpPr>
          <p:nvPr>
            <p:ph type="title"/>
          </p:nvPr>
        </p:nvSpPr>
        <p:spPr/>
        <p:txBody>
          <a:bodyPr/>
          <a:lstStyle/>
          <a:p>
            <a:r>
              <a:rPr lang="en-US" dirty="0"/>
              <a:t>Exp 4: ATP Controls </a:t>
            </a:r>
            <a:r>
              <a:rPr lang="en-US" sz="4000" dirty="0"/>
              <a:t>(Attempt 1)</a:t>
            </a:r>
            <a:endParaRPr lang="en-US" dirty="0"/>
          </a:p>
        </p:txBody>
      </p:sp>
      <p:sp>
        <p:nvSpPr>
          <p:cNvPr id="3" name="Text Placeholder 2">
            <a:extLst>
              <a:ext uri="{FF2B5EF4-FFF2-40B4-BE49-F238E27FC236}">
                <a16:creationId xmlns:a16="http://schemas.microsoft.com/office/drawing/2014/main" id="{2A902B00-DBD3-E64E-AFA9-6C0C491BD91C}"/>
              </a:ext>
            </a:extLst>
          </p:cNvPr>
          <p:cNvSpPr>
            <a:spLocks noGrp="1"/>
          </p:cNvSpPr>
          <p:nvPr>
            <p:ph type="body" idx="1"/>
          </p:nvPr>
        </p:nvSpPr>
        <p:spPr/>
        <p:txBody>
          <a:bodyPr/>
          <a:lstStyle/>
          <a:p>
            <a:r>
              <a:rPr lang="en-US" dirty="0"/>
              <a:t>Saved as 20201020_exp4_controls</a:t>
            </a:r>
          </a:p>
        </p:txBody>
      </p:sp>
    </p:spTree>
    <p:extLst>
      <p:ext uri="{BB962C8B-B14F-4D97-AF65-F5344CB8AC3E}">
        <p14:creationId xmlns:p14="http://schemas.microsoft.com/office/powerpoint/2010/main" val="3468709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820_caltech_template" id="{817EC947-AEC5-644A-8AF9-1DC9D3CB0A02}" vid="{EDA96392-5B10-A348-8E1D-BA2D2C975F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5705</TotalTime>
  <Words>1979</Words>
  <Application>Microsoft Macintosh PowerPoint</Application>
  <PresentationFormat>Widescreen</PresentationFormat>
  <Paragraphs>256</Paragraphs>
  <Slides>73</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Avenir Book</vt:lpstr>
      <vt:lpstr>Calibri</vt:lpstr>
      <vt:lpstr>Office Theme</vt:lpstr>
      <vt:lpstr>Summary PowerPoint</vt:lpstr>
      <vt:lpstr>From Murray Meeting</vt:lpstr>
      <vt:lpstr>Experimental Plans</vt:lpstr>
      <vt:lpstr>PowerPoint Presentation</vt:lpstr>
      <vt:lpstr>PowerPoint Presentation</vt:lpstr>
      <vt:lpstr>After that…</vt:lpstr>
      <vt:lpstr>Experiments 1,2,3</vt:lpstr>
      <vt:lpstr>Summary</vt:lpstr>
      <vt:lpstr>Exp 4: ATP Controls (Attempt 1)</vt:lpstr>
      <vt:lpstr>PowerPoint Presentation</vt:lpstr>
      <vt:lpstr>Takeaways</vt:lpstr>
      <vt:lpstr>Exp 5: ATP Assay Calibration</vt:lpstr>
      <vt:lpstr>PowerPoint Presentation</vt:lpstr>
      <vt:lpstr>PowerPoint Presentation</vt:lpstr>
      <vt:lpstr>Exp 6: Controls for a longer time + GFP</vt:lpstr>
      <vt:lpstr>PowerPoint Presentation</vt:lpstr>
      <vt:lpstr>Takeaways</vt:lpstr>
      <vt:lpstr>Exp 7: GFP Controls Time Series</vt:lpstr>
      <vt:lpstr>PowerPoint Presentation</vt:lpstr>
      <vt:lpstr>Plotting with Processing functions</vt:lpstr>
      <vt:lpstr>Takeaways</vt:lpstr>
      <vt:lpstr>PowerPoint Presentation</vt:lpstr>
      <vt:lpstr>Better plotting</vt:lpstr>
      <vt:lpstr>Exp 8: GFP and ATP Long Controls</vt:lpstr>
      <vt:lpstr>PowerPoint Presentation</vt:lpstr>
      <vt:lpstr>PowerPoint Presentation</vt:lpstr>
      <vt:lpstr>Exp 9: ATP Assay Calibration Round 2</vt:lpstr>
      <vt:lpstr>ATP Assay Calibration Concentrations</vt:lpstr>
      <vt:lpstr>From 12.27.2020 Re-analysis (in mM)</vt:lpstr>
      <vt:lpstr>PowerPoint Presentation</vt:lpstr>
      <vt:lpstr>Exp 10: ATP Control Round 2</vt:lpstr>
      <vt:lpstr>(incorrect, old)</vt:lpstr>
      <vt:lpstr>With ATP Conc (incorrect, old)</vt:lpstr>
      <vt:lpstr>Added 12.31.2020</vt:lpstr>
      <vt:lpstr>Takeaways</vt:lpstr>
      <vt:lpstr>Exp 11: ATP in Beginning</vt:lpstr>
      <vt:lpstr>PowerPoint Presentation</vt:lpstr>
      <vt:lpstr>1.4.2020 With Processing Functions</vt:lpstr>
      <vt:lpstr>Takeaways</vt:lpstr>
      <vt:lpstr>Exp 12: Reagents in Beginning</vt:lpstr>
      <vt:lpstr>PowerPoint Presentation</vt:lpstr>
      <vt:lpstr>PowerPoint Presentation</vt:lpstr>
      <vt:lpstr>1.4.2021 with Processing Functions</vt:lpstr>
      <vt:lpstr>ATP Assay Endpt Vals with Processing funcs</vt:lpstr>
      <vt:lpstr>TAKEAWAYS NEEDED</vt:lpstr>
      <vt:lpstr>Exp 13: Spike Experiments</vt:lpstr>
      <vt:lpstr>Pre Spike</vt:lpstr>
      <vt:lpstr>Post Spike</vt:lpstr>
      <vt:lpstr>ATP End Point Values</vt:lpstr>
      <vt:lpstr>With Better Labels</vt:lpstr>
      <vt:lpstr>Summary Plot, compare pre and post spike</vt:lpstr>
      <vt:lpstr>Plots with processing funcs 1.5.2021</vt:lpstr>
      <vt:lpstr>Takeaways Needed</vt:lpstr>
      <vt:lpstr>Exp 14\              Exp 14: ReDo Spike and More in Beg Experiments</vt:lpstr>
      <vt:lpstr>PowerPoint Presentation</vt:lpstr>
      <vt:lpstr>Need to add adp endpoint data here</vt:lpstr>
      <vt:lpstr>Exp 15: ADP Assay Calibration</vt:lpstr>
      <vt:lpstr>PowerPoint Presentation</vt:lpstr>
      <vt:lpstr>Exp 16: ADP and ATP Test</vt:lpstr>
      <vt:lpstr>Make and add plots here</vt:lpstr>
      <vt:lpstr>Exp 17: ADP Assay Calibration with Echo</vt:lpstr>
      <vt:lpstr>PowerPoint Presentation</vt:lpstr>
      <vt:lpstr>Exp 18: More in Beg and Spike Exp. With Echo</vt:lpstr>
      <vt:lpstr>PowerPoint Presentation</vt:lpstr>
      <vt:lpstr>PowerPoint Presentation</vt:lpstr>
      <vt:lpstr>Exp 19: add ATP and take Pi endpoint data </vt:lpstr>
      <vt:lpstr>PowerPoint Presentation</vt:lpstr>
      <vt:lpstr>Exp 20: Vesicles with GFP</vt:lpstr>
      <vt:lpstr>PowerPoint Presentation</vt:lpstr>
      <vt:lpstr>Exp 21: Vesicles with ACMA</vt:lpstr>
      <vt:lpstr>PowerPoint Presentation</vt:lpstr>
      <vt:lpstr>Exp 26: GFP Time Series Controls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Summary PowerPoint</dc:title>
  <dc:creator>Roychoudhury, Ankita</dc:creator>
  <cp:lastModifiedBy>Roychoudhury, Ankita</cp:lastModifiedBy>
  <cp:revision>96</cp:revision>
  <dcterms:created xsi:type="dcterms:W3CDTF">2020-11-12T19:15:22Z</dcterms:created>
  <dcterms:modified xsi:type="dcterms:W3CDTF">2021-01-06T18:01:16Z</dcterms:modified>
</cp:coreProperties>
</file>